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304" r:id="rId3"/>
    <p:sldId id="306" r:id="rId4"/>
    <p:sldId id="307" r:id="rId5"/>
    <p:sldId id="270" r:id="rId6"/>
    <p:sldId id="268" r:id="rId7"/>
    <p:sldId id="266" r:id="rId8"/>
    <p:sldId id="314" r:id="rId9"/>
    <p:sldId id="315" r:id="rId10"/>
    <p:sldId id="267" r:id="rId11"/>
    <p:sldId id="319" r:id="rId12"/>
    <p:sldId id="260" r:id="rId13"/>
    <p:sldId id="272" r:id="rId14"/>
    <p:sldId id="263" r:id="rId15"/>
    <p:sldId id="265" r:id="rId16"/>
    <p:sldId id="264" r:id="rId17"/>
    <p:sldId id="317" r:id="rId18"/>
    <p:sldId id="257" r:id="rId19"/>
    <p:sldId id="258" r:id="rId20"/>
    <p:sldId id="259" r:id="rId21"/>
    <p:sldId id="340" r:id="rId22"/>
    <p:sldId id="323" r:id="rId23"/>
    <p:sldId id="325" r:id="rId24"/>
    <p:sldId id="326" r:id="rId25"/>
    <p:sldId id="330" r:id="rId26"/>
    <p:sldId id="261" r:id="rId27"/>
    <p:sldId id="271" r:id="rId28"/>
    <p:sldId id="332" r:id="rId29"/>
    <p:sldId id="334" r:id="rId30"/>
    <p:sldId id="335" r:id="rId31"/>
    <p:sldId id="338" r:id="rId32"/>
    <p:sldId id="337" r:id="rId33"/>
    <p:sldId id="339" r:id="rId34"/>
    <p:sldId id="329" r:id="rId35"/>
    <p:sldId id="275" r:id="rId36"/>
    <p:sldId id="321" r:id="rId37"/>
    <p:sldId id="322" r:id="rId38"/>
    <p:sldId id="333" r:id="rId39"/>
    <p:sldId id="336" r:id="rId40"/>
    <p:sldId id="274" r:id="rId41"/>
    <p:sldId id="309" r:id="rId42"/>
    <p:sldId id="31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543"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B669-4C7D-D714-7BB2-2A6F7DE27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0A5001-733B-6A4D-A165-5509481AB3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3C0233-40C4-4101-33F0-F8A54B7E6CEA}"/>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5" name="Footer Placeholder 4">
            <a:extLst>
              <a:ext uri="{FF2B5EF4-FFF2-40B4-BE49-F238E27FC236}">
                <a16:creationId xmlns:a16="http://schemas.microsoft.com/office/drawing/2014/main" id="{A6BB138D-F45B-DE00-7EDF-DA727EB72C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D9A5E-EA89-6100-38BD-4319FE3C798E}"/>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2934057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56B7-C813-7671-4CE5-795FC09925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3048C8-CE31-05CE-98A6-5D5BF8AF86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E80209-7710-84BE-0E8A-0F473E66A5BD}"/>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5" name="Footer Placeholder 4">
            <a:extLst>
              <a:ext uri="{FF2B5EF4-FFF2-40B4-BE49-F238E27FC236}">
                <a16:creationId xmlns:a16="http://schemas.microsoft.com/office/drawing/2014/main" id="{F41CCF39-2BAA-26F9-F38C-CD7A4F35D4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858F19-2AC2-6EBE-87E8-84FC23286489}"/>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324316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EDAF6B-8BCE-AB79-6E2B-C945FD553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84F70D-15A9-7600-AEAB-4412093392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B532B0-260B-94A2-A34A-8E71EBC7C633}"/>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5" name="Footer Placeholder 4">
            <a:extLst>
              <a:ext uri="{FF2B5EF4-FFF2-40B4-BE49-F238E27FC236}">
                <a16:creationId xmlns:a16="http://schemas.microsoft.com/office/drawing/2014/main" id="{A71EFBC4-7E8D-16AF-C3C9-4AED1EF12F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2187EE-D43C-4836-D347-8FB1CF29BBD8}"/>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363694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D566-1C54-BC54-C5C6-A4E905BD9F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8169AA-7030-169D-3370-E880AE6AC4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5570F2-4E4B-400C-21FE-2AD9B7C18D2F}"/>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5" name="Footer Placeholder 4">
            <a:extLst>
              <a:ext uri="{FF2B5EF4-FFF2-40B4-BE49-F238E27FC236}">
                <a16:creationId xmlns:a16="http://schemas.microsoft.com/office/drawing/2014/main" id="{A86FB013-43AC-95CB-6139-8F861228F3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7B9E44-FE69-89F2-61BB-069A65644F90}"/>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43894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A3D4-C35A-9F62-61F6-8471B8616C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2E9243-7EF8-6F92-8CFD-1D4645A815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B55CBB-6AD9-D861-F6F7-474810F18D80}"/>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5" name="Footer Placeholder 4">
            <a:extLst>
              <a:ext uri="{FF2B5EF4-FFF2-40B4-BE49-F238E27FC236}">
                <a16:creationId xmlns:a16="http://schemas.microsoft.com/office/drawing/2014/main" id="{7839504D-D7E0-E892-426E-25BA235B8B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F5DC12-DD4D-6A0B-5160-B91FD8DA95A8}"/>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413621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5AFE-4408-9777-F4C1-CEDB217FEB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623F09-2AA7-7AE2-43DA-AC66B3FD0D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E451FC-886E-8BB3-FB43-75960BE49E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74BA22-3624-381D-0668-7EA927B42F0A}"/>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6" name="Footer Placeholder 5">
            <a:extLst>
              <a:ext uri="{FF2B5EF4-FFF2-40B4-BE49-F238E27FC236}">
                <a16:creationId xmlns:a16="http://schemas.microsoft.com/office/drawing/2014/main" id="{70A4DCE3-9731-B7A7-004A-CED6D69BB4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1C1C51-FE7B-3C98-146C-B0E420C95BBD}"/>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115520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35FA-6C98-48F8-F507-8886DA0919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48AB10-3C6F-78BA-86A8-41295FD48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B14F6F-4C75-DCAB-6900-9AC601C84B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17758FE-6D4E-ED92-7BF6-30FC5EBDDD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31A151-393A-5A86-3BFD-62488A28E6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10E4A2-7ED0-1D8A-8B41-EB12925C8B70}"/>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8" name="Footer Placeholder 7">
            <a:extLst>
              <a:ext uri="{FF2B5EF4-FFF2-40B4-BE49-F238E27FC236}">
                <a16:creationId xmlns:a16="http://schemas.microsoft.com/office/drawing/2014/main" id="{12346B16-2F83-2C7D-1A67-DCC0152594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A60A529-F3AD-497B-2949-540B91FEAEFF}"/>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2631666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2AAE-E505-0E8B-89FA-070C23812E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85449C-E7ED-9CEB-B58D-F0140E8ED993}"/>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4" name="Footer Placeholder 3">
            <a:extLst>
              <a:ext uri="{FF2B5EF4-FFF2-40B4-BE49-F238E27FC236}">
                <a16:creationId xmlns:a16="http://schemas.microsoft.com/office/drawing/2014/main" id="{C6098CFC-48C1-FE4E-F53B-665F00368A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6C6B8B-66D4-56E9-0CB4-D672C21D742E}"/>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15656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8C9EE2-DA80-60DD-EF7F-776ED57A08AC}"/>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3" name="Footer Placeholder 2">
            <a:extLst>
              <a:ext uri="{FF2B5EF4-FFF2-40B4-BE49-F238E27FC236}">
                <a16:creationId xmlns:a16="http://schemas.microsoft.com/office/drawing/2014/main" id="{C0D5407D-2B35-F775-1EF2-9B4B60610D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A15CF1-74EF-DC73-C9C3-565DB984C01A}"/>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251467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37A6-9B60-3247-47F8-03F5F1179A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F97D0B-96A4-7430-EFA7-0D37A82FA3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6A6268-A52F-3921-87AF-4F78A9AED5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31D97-E141-5FDD-312C-C1006F66057E}"/>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6" name="Footer Placeholder 5">
            <a:extLst>
              <a:ext uri="{FF2B5EF4-FFF2-40B4-BE49-F238E27FC236}">
                <a16:creationId xmlns:a16="http://schemas.microsoft.com/office/drawing/2014/main" id="{D03E7473-C8B1-F312-56A7-864F8BFEC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225A01-FEC0-0788-C45A-EE819F5FBD4E}"/>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172821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A60A-4E8C-4707-06B0-8307AFD551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4EC1D9-8E89-1F83-D6A2-456D36F0DC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79C49288-2D9F-E61E-B5F6-437CB0222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C9552-39AA-3D46-7319-B2B8B41F71AE}"/>
              </a:ext>
            </a:extLst>
          </p:cNvPr>
          <p:cNvSpPr>
            <a:spLocks noGrp="1"/>
          </p:cNvSpPr>
          <p:nvPr>
            <p:ph type="dt" sz="half" idx="10"/>
          </p:nvPr>
        </p:nvSpPr>
        <p:spPr/>
        <p:txBody>
          <a:bodyPr/>
          <a:lstStyle/>
          <a:p>
            <a:fld id="{6C491E8D-895A-4ED0-80E7-893D4E74FEFF}" type="datetimeFigureOut">
              <a:rPr lang="en-IN" smtClean="0"/>
              <a:t>30-06-2024</a:t>
            </a:fld>
            <a:endParaRPr lang="en-IN"/>
          </a:p>
        </p:txBody>
      </p:sp>
      <p:sp>
        <p:nvSpPr>
          <p:cNvPr id="6" name="Footer Placeholder 5">
            <a:extLst>
              <a:ext uri="{FF2B5EF4-FFF2-40B4-BE49-F238E27FC236}">
                <a16:creationId xmlns:a16="http://schemas.microsoft.com/office/drawing/2014/main" id="{762FADE5-B6B3-5D42-FECA-70661A7FCC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D5528B-E186-9A00-812E-F1B34EC2B06A}"/>
              </a:ext>
            </a:extLst>
          </p:cNvPr>
          <p:cNvSpPr>
            <a:spLocks noGrp="1"/>
          </p:cNvSpPr>
          <p:nvPr>
            <p:ph type="sldNum" sz="quarter" idx="12"/>
          </p:nvPr>
        </p:nvSpPr>
        <p:spPr/>
        <p:txBody>
          <a:bodyPr/>
          <a:lstStyle/>
          <a:p>
            <a:fld id="{94E207C4-4BAF-4CD7-902A-72D666355E97}" type="slidenum">
              <a:rPr lang="en-IN" smtClean="0"/>
              <a:t>‹#›</a:t>
            </a:fld>
            <a:endParaRPr lang="en-IN"/>
          </a:p>
        </p:txBody>
      </p:sp>
    </p:spTree>
    <p:extLst>
      <p:ext uri="{BB962C8B-B14F-4D97-AF65-F5344CB8AC3E}">
        <p14:creationId xmlns:p14="http://schemas.microsoft.com/office/powerpoint/2010/main" val="242060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95FF0E-2B58-8963-9B0F-1383ADCE4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98460B-DA01-0DEB-8566-1D262F685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E2F2BB-1D55-108A-A845-E83EEAE86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91E8D-895A-4ED0-80E7-893D4E74FEFF}" type="datetimeFigureOut">
              <a:rPr lang="en-IN" smtClean="0"/>
              <a:t>30-06-2024</a:t>
            </a:fld>
            <a:endParaRPr lang="en-IN"/>
          </a:p>
        </p:txBody>
      </p:sp>
      <p:sp>
        <p:nvSpPr>
          <p:cNvPr id="5" name="Footer Placeholder 4">
            <a:extLst>
              <a:ext uri="{FF2B5EF4-FFF2-40B4-BE49-F238E27FC236}">
                <a16:creationId xmlns:a16="http://schemas.microsoft.com/office/drawing/2014/main" id="{CCEA98FF-2472-AB5E-0D35-4FE86E40C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29BCCC-64BD-5B47-C437-0E698931D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E207C4-4BAF-4CD7-902A-72D666355E97}" type="slidenum">
              <a:rPr lang="en-IN" smtClean="0"/>
              <a:t>‹#›</a:t>
            </a:fld>
            <a:endParaRPr lang="en-IN"/>
          </a:p>
        </p:txBody>
      </p:sp>
    </p:spTree>
    <p:extLst>
      <p:ext uri="{BB962C8B-B14F-4D97-AF65-F5344CB8AC3E}">
        <p14:creationId xmlns:p14="http://schemas.microsoft.com/office/powerpoint/2010/main" val="344833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60A2374-1B0D-045F-75BE-BEDA70DD55DA}"/>
              </a:ext>
            </a:extLst>
          </p:cNvPr>
          <p:cNvSpPr txBox="1">
            <a:spLocks/>
          </p:cNvSpPr>
          <p:nvPr/>
        </p:nvSpPr>
        <p:spPr>
          <a:xfrm>
            <a:off x="618577" y="2711924"/>
            <a:ext cx="10954148" cy="8101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solidFill>
                  <a:schemeClr val="tx1">
                    <a:lumMod val="95000"/>
                    <a:lumOff val="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Biometric Based Payment System</a:t>
            </a:r>
            <a:endParaRPr lang="en-IN" sz="3600" b="1">
              <a:solidFill>
                <a:schemeClr val="tx1">
                  <a:lumMod val="95000"/>
                  <a:lumOff val="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3" name="TextBox 2">
            <a:extLst>
              <a:ext uri="{FF2B5EF4-FFF2-40B4-BE49-F238E27FC236}">
                <a16:creationId xmlns:a16="http://schemas.microsoft.com/office/drawing/2014/main" id="{E27A84EB-E085-8548-FEDB-521CF6F7D1A4}"/>
              </a:ext>
            </a:extLst>
          </p:cNvPr>
          <p:cNvSpPr txBox="1"/>
          <p:nvPr/>
        </p:nvSpPr>
        <p:spPr>
          <a:xfrm>
            <a:off x="3640704" y="149795"/>
            <a:ext cx="4197298" cy="369331"/>
          </a:xfrm>
          <a:prstGeom prst="rect">
            <a:avLst/>
          </a:prstGeom>
          <a:noFill/>
        </p:spPr>
        <p:txBody>
          <a:bodyPr wrap="square">
            <a:spAutoFit/>
          </a:bodyPr>
          <a:lstStyle/>
          <a:p>
            <a:pPr algn="l"/>
            <a:r>
              <a:rPr lang="en-IN" sz="1800">
                <a:solidFill>
                  <a:schemeClr val="bg2">
                    <a:lumMod val="10000"/>
                  </a:schemeClr>
                </a:solidFill>
                <a:latin typeface="Footlight MT Light" panose="0204060206030A020304" pitchFamily="18" charset="0"/>
              </a:rPr>
              <a:t>BAPUJI EDUCATIONAL ASSOCIATION </a:t>
            </a:r>
            <a:r>
              <a:rPr lang="en-IN" b="0">
                <a:solidFill>
                  <a:srgbClr val="111111"/>
                </a:solidFill>
                <a:effectLst/>
                <a:highlight>
                  <a:srgbClr val="FFFFFF"/>
                </a:highlight>
                <a:latin typeface="Roboto" panose="02000000000000000000" pitchFamily="2" charset="0"/>
              </a:rPr>
              <a:t>®</a:t>
            </a:r>
          </a:p>
        </p:txBody>
      </p:sp>
      <p:sp>
        <p:nvSpPr>
          <p:cNvPr id="4" name="TextBox 3">
            <a:extLst>
              <a:ext uri="{FF2B5EF4-FFF2-40B4-BE49-F238E27FC236}">
                <a16:creationId xmlns:a16="http://schemas.microsoft.com/office/drawing/2014/main" id="{642ECAA3-1597-3E83-7025-9E84C0601853}"/>
              </a:ext>
            </a:extLst>
          </p:cNvPr>
          <p:cNvSpPr txBox="1"/>
          <p:nvPr/>
        </p:nvSpPr>
        <p:spPr>
          <a:xfrm>
            <a:off x="1383067" y="559908"/>
            <a:ext cx="9425866" cy="369332"/>
          </a:xfrm>
          <a:prstGeom prst="rect">
            <a:avLst/>
          </a:prstGeom>
          <a:noFill/>
        </p:spPr>
        <p:txBody>
          <a:bodyPr wrap="square">
            <a:spAutoFit/>
          </a:bodyPr>
          <a:lstStyle/>
          <a:p>
            <a:pPr algn="ctr"/>
            <a:r>
              <a:rPr lang="en-IN" sz="1800">
                <a:solidFill>
                  <a:srgbClr val="C00000"/>
                </a:solidFill>
                <a:effectLst>
                  <a:outerShdw blurRad="38100" dist="38100" dir="2700000" algn="tl">
                    <a:srgbClr val="000000">
                      <a:alpha val="43137"/>
                    </a:srgbClr>
                  </a:outerShdw>
                </a:effectLst>
                <a:latin typeface="Footlight MT Light" panose="0204060206030A020304" pitchFamily="18" charset="0"/>
              </a:rPr>
              <a:t>BAPUJI INSTITUTE OF ENGINEERING AND TECHNOLOGY, DAVANAGERE – 577 004</a:t>
            </a:r>
          </a:p>
        </p:txBody>
      </p:sp>
      <p:sp>
        <p:nvSpPr>
          <p:cNvPr id="5" name="TextBox 4">
            <a:extLst>
              <a:ext uri="{FF2B5EF4-FFF2-40B4-BE49-F238E27FC236}">
                <a16:creationId xmlns:a16="http://schemas.microsoft.com/office/drawing/2014/main" id="{52BE3F16-2FDD-9DC4-E51D-E050E25853B0}"/>
              </a:ext>
            </a:extLst>
          </p:cNvPr>
          <p:cNvSpPr txBox="1"/>
          <p:nvPr/>
        </p:nvSpPr>
        <p:spPr>
          <a:xfrm>
            <a:off x="3180425" y="1030288"/>
            <a:ext cx="6094520" cy="369332"/>
          </a:xfrm>
          <a:prstGeom prst="rect">
            <a:avLst/>
          </a:prstGeom>
          <a:noFill/>
        </p:spPr>
        <p:txBody>
          <a:bodyPr wrap="square">
            <a:spAutoFit/>
          </a:bodyPr>
          <a:lstStyle/>
          <a:p>
            <a:pPr marL="0" indent="0" algn="ctr">
              <a:buNone/>
            </a:pPr>
            <a:r>
              <a:rPr lang="en-IN" sz="1800">
                <a:solidFill>
                  <a:schemeClr val="tx1">
                    <a:lumMod val="95000"/>
                    <a:lumOff val="5000"/>
                  </a:schemeClr>
                </a:solidFill>
                <a:effectLst>
                  <a:outerShdw blurRad="38100" dist="38100" dir="2700000" algn="tl">
                    <a:srgbClr val="000000">
                      <a:alpha val="43137"/>
                    </a:srgbClr>
                  </a:outerShdw>
                </a:effectLst>
                <a:latin typeface="Footlight MT Light" panose="0204060206030A020304" pitchFamily="18" charset="0"/>
              </a:rPr>
              <a:t>DEPARTMENT OF ELECTRONICS &amp; COMMUNICATION</a:t>
            </a:r>
          </a:p>
        </p:txBody>
      </p:sp>
      <p:pic>
        <p:nvPicPr>
          <p:cNvPr id="6" name="Picture 5">
            <a:extLst>
              <a:ext uri="{FF2B5EF4-FFF2-40B4-BE49-F238E27FC236}">
                <a16:creationId xmlns:a16="http://schemas.microsoft.com/office/drawing/2014/main" id="{491DC692-0B1C-F925-682F-C15EC8232BAC}"/>
              </a:ext>
            </a:extLst>
          </p:cNvPr>
          <p:cNvPicPr>
            <a:picLocks noChangeAspect="1"/>
          </p:cNvPicPr>
          <p:nvPr/>
        </p:nvPicPr>
        <p:blipFill>
          <a:blip r:embed="rId2"/>
          <a:stretch>
            <a:fillRect/>
          </a:stretch>
        </p:blipFill>
        <p:spPr>
          <a:xfrm>
            <a:off x="5739353" y="1430888"/>
            <a:ext cx="713294" cy="713294"/>
          </a:xfrm>
          <a:prstGeom prst="rect">
            <a:avLst/>
          </a:prstGeom>
        </p:spPr>
      </p:pic>
      <p:sp>
        <p:nvSpPr>
          <p:cNvPr id="7" name="TextBox 6">
            <a:extLst>
              <a:ext uri="{FF2B5EF4-FFF2-40B4-BE49-F238E27FC236}">
                <a16:creationId xmlns:a16="http://schemas.microsoft.com/office/drawing/2014/main" id="{FF5621C6-ED04-A898-83F8-6A9FE3D2D02A}"/>
              </a:ext>
            </a:extLst>
          </p:cNvPr>
          <p:cNvSpPr txBox="1"/>
          <p:nvPr/>
        </p:nvSpPr>
        <p:spPr>
          <a:xfrm>
            <a:off x="3048740" y="2144182"/>
            <a:ext cx="6094520" cy="646331"/>
          </a:xfrm>
          <a:prstGeom prst="rect">
            <a:avLst/>
          </a:prstGeom>
          <a:noFill/>
        </p:spPr>
        <p:txBody>
          <a:bodyPr wrap="square" lIns="91440" tIns="45720" rIns="91440" bIns="45720" anchor="t">
            <a:spAutoFit/>
          </a:bodyPr>
          <a:lstStyle/>
          <a:p>
            <a:pPr algn="ctr"/>
            <a:r>
              <a:rPr lang="en-IN" sz="1800">
                <a:solidFill>
                  <a:schemeClr val="tx1"/>
                </a:solidFill>
                <a:latin typeface="Footlight MT Light"/>
              </a:rPr>
              <a:t>    PROJECT PHASE-II PRESENTATION    </a:t>
            </a:r>
            <a:endParaRPr lang="en-IN" sz="1800">
              <a:solidFill>
                <a:schemeClr val="tx1"/>
              </a:solidFill>
              <a:latin typeface="Footlight MT Light" panose="0204060206030A020304" pitchFamily="18" charset="0"/>
            </a:endParaRPr>
          </a:p>
          <a:p>
            <a:pPr algn="ctr"/>
            <a:r>
              <a:rPr lang="en-IN" sz="1800">
                <a:solidFill>
                  <a:schemeClr val="tx1"/>
                </a:solidFill>
                <a:latin typeface="Footlight MT Light"/>
              </a:rPr>
              <a:t>On</a:t>
            </a:r>
          </a:p>
        </p:txBody>
      </p:sp>
      <p:sp>
        <p:nvSpPr>
          <p:cNvPr id="8" name="TextBox 7">
            <a:extLst>
              <a:ext uri="{FF2B5EF4-FFF2-40B4-BE49-F238E27FC236}">
                <a16:creationId xmlns:a16="http://schemas.microsoft.com/office/drawing/2014/main" id="{8108C687-4D9A-373B-7816-EAFE8CBD416B}"/>
              </a:ext>
            </a:extLst>
          </p:cNvPr>
          <p:cNvSpPr txBox="1"/>
          <p:nvPr/>
        </p:nvSpPr>
        <p:spPr>
          <a:xfrm>
            <a:off x="6343790" y="5516479"/>
            <a:ext cx="6560196" cy="1446550"/>
          </a:xfrm>
          <a:prstGeom prst="rect">
            <a:avLst/>
          </a:prstGeom>
          <a:noFill/>
        </p:spPr>
        <p:txBody>
          <a:bodyPr wrap="square" lIns="91440" tIns="45720" rIns="91440" bIns="45720" anchor="t">
            <a:spAutoFit/>
          </a:bodyPr>
          <a:lstStyle/>
          <a:p>
            <a:pPr algn="ctr"/>
            <a:r>
              <a:rPr lang="en-IN" sz="1800" b="1">
                <a:solidFill>
                  <a:schemeClr val="tx1"/>
                </a:solidFill>
                <a:latin typeface="Times New Roman"/>
                <a:cs typeface="Times New Roman"/>
              </a:rPr>
              <a:t> </a:t>
            </a:r>
            <a:r>
              <a:rPr lang="en-IN" sz="1800" b="1" err="1">
                <a:solidFill>
                  <a:schemeClr val="tx1"/>
                </a:solidFill>
                <a:latin typeface="Times New Roman"/>
                <a:cs typeface="Times New Roman"/>
              </a:rPr>
              <a:t>Dr.</a:t>
            </a:r>
            <a:r>
              <a:rPr lang="en-IN" sz="1800" b="1">
                <a:solidFill>
                  <a:schemeClr val="tx1"/>
                </a:solidFill>
                <a:latin typeface="Times New Roman"/>
                <a:cs typeface="Times New Roman"/>
              </a:rPr>
              <a:t> G S  SUNITHA</a:t>
            </a:r>
          </a:p>
          <a:p>
            <a:pPr algn="ctr"/>
            <a:r>
              <a:rPr lang="en-IN" sz="1800" b="1">
                <a:solidFill>
                  <a:schemeClr val="tx1"/>
                </a:solidFill>
                <a:latin typeface="Times New Roman"/>
                <a:ea typeface="Cambria"/>
                <a:cs typeface="Times New Roman"/>
              </a:rPr>
              <a:t>    </a:t>
            </a:r>
            <a:r>
              <a:rPr lang="en-IN" sz="1050" b="1">
                <a:solidFill>
                  <a:schemeClr val="tx1"/>
                </a:solidFill>
                <a:latin typeface="Times New Roman"/>
                <a:ea typeface="Cambria"/>
                <a:cs typeface="Times New Roman"/>
              </a:rPr>
              <a:t> </a:t>
            </a:r>
            <a:r>
              <a:rPr lang="en-IN" sz="1050" b="1" err="1">
                <a:solidFill>
                  <a:schemeClr val="tx1"/>
                </a:solidFill>
                <a:latin typeface="Times New Roman"/>
                <a:ea typeface="Cambria"/>
                <a:cs typeface="Times New Roman"/>
              </a:rPr>
              <a:t>M.Tech</a:t>
            </a:r>
            <a:r>
              <a:rPr lang="en-IN" sz="1050" b="1">
                <a:solidFill>
                  <a:schemeClr val="tx1"/>
                </a:solidFill>
                <a:latin typeface="Times New Roman"/>
                <a:ea typeface="Cambria"/>
                <a:cs typeface="Times New Roman"/>
              </a:rPr>
              <a:t>.(DEAC), Ph.D., MISTE, FIETE, FIE</a:t>
            </a:r>
          </a:p>
          <a:p>
            <a:pPr algn="ctr"/>
            <a:r>
              <a:rPr lang="en-IN" sz="1800" b="1">
                <a:solidFill>
                  <a:schemeClr val="tx1"/>
                </a:solidFill>
                <a:latin typeface="Times New Roman" panose="02020603050405020304" pitchFamily="18" charset="0"/>
                <a:ea typeface="Cambria"/>
                <a:cs typeface="Times New Roman" panose="02020603050405020304" pitchFamily="18" charset="0"/>
              </a:rPr>
              <a:t>PROGRAM COORDINATOR</a:t>
            </a:r>
          </a:p>
          <a:p>
            <a:pPr algn="ctr"/>
            <a:endParaRPr lang="en-IN" b="1">
              <a:solidFill>
                <a:schemeClr val="tx1"/>
              </a:solidFill>
              <a:latin typeface="Cambria"/>
              <a:ea typeface="Cambria"/>
              <a:cs typeface="Times New Roman"/>
            </a:endParaRPr>
          </a:p>
          <a:p>
            <a:pPr algn="ctr"/>
            <a:r>
              <a:rPr lang="en-IN" sz="1600" b="1">
                <a:solidFill>
                  <a:schemeClr val="tx1"/>
                </a:solidFill>
                <a:latin typeface="Cambria"/>
                <a:ea typeface="Cambria"/>
                <a:cs typeface="Times New Roman"/>
              </a:rPr>
              <a:t> </a:t>
            </a:r>
            <a:endParaRPr lang="en-IN" sz="1600" b="1">
              <a:solidFill>
                <a:schemeClr val="tx1"/>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BA4F343-0159-C229-75C9-81DCE98D9D20}"/>
              </a:ext>
            </a:extLst>
          </p:cNvPr>
          <p:cNvSpPr txBox="1"/>
          <p:nvPr/>
        </p:nvSpPr>
        <p:spPr>
          <a:xfrm>
            <a:off x="0" y="5516479"/>
            <a:ext cx="4281776" cy="923330"/>
          </a:xfrm>
          <a:prstGeom prst="rect">
            <a:avLst/>
          </a:prstGeom>
          <a:noFill/>
        </p:spPr>
        <p:txBody>
          <a:bodyPr wrap="square" lIns="91440" tIns="45720" rIns="91440" bIns="45720" anchor="t">
            <a:spAutoFit/>
          </a:bodyPr>
          <a:lstStyle/>
          <a:p>
            <a:pPr algn="ctr"/>
            <a:r>
              <a:rPr lang="en-IN" sz="1800" b="1">
                <a:solidFill>
                  <a:schemeClr val="tx1"/>
                </a:solidFill>
                <a:latin typeface="Times New Roman"/>
                <a:cs typeface="Times New Roman"/>
              </a:rPr>
              <a:t>    </a:t>
            </a:r>
            <a:r>
              <a:rPr lang="en-IN" sz="1800" b="1" err="1">
                <a:solidFill>
                  <a:schemeClr val="tx1"/>
                </a:solidFill>
                <a:latin typeface="Times New Roman"/>
                <a:cs typeface="Times New Roman"/>
              </a:rPr>
              <a:t>Dr.</a:t>
            </a:r>
            <a:r>
              <a:rPr lang="en-IN" sz="1800" b="1">
                <a:solidFill>
                  <a:schemeClr val="tx1"/>
                </a:solidFill>
                <a:latin typeface="Times New Roman"/>
                <a:cs typeface="Times New Roman"/>
              </a:rPr>
              <a:t> BANUMATHI K L</a:t>
            </a:r>
            <a:r>
              <a:rPr lang="en-IN" sz="1800" b="1">
                <a:solidFill>
                  <a:schemeClr val="tx1"/>
                </a:solidFill>
                <a:latin typeface="Cambria"/>
                <a:ea typeface="Cambria"/>
                <a:cs typeface="Times New Roman"/>
              </a:rPr>
              <a:t> 	</a:t>
            </a:r>
          </a:p>
          <a:p>
            <a:pPr algn="ctr"/>
            <a:r>
              <a:rPr lang="en-IN" sz="1600" b="1">
                <a:latin typeface="Cambria"/>
                <a:ea typeface="Cambria"/>
                <a:cs typeface="Times New Roman"/>
              </a:rPr>
              <a:t>                                           </a:t>
            </a:r>
            <a:r>
              <a:rPr lang="en-IN" sz="1600" b="1">
                <a:latin typeface="Times New Roman"/>
                <a:ea typeface="Cambria"/>
                <a:cs typeface="Times New Roman"/>
              </a:rPr>
              <a:t> </a:t>
            </a:r>
            <a:r>
              <a:rPr lang="en-IN" sz="1050" b="1" err="1">
                <a:latin typeface="Times New Roman"/>
                <a:ea typeface="Cambria"/>
                <a:cs typeface="Times New Roman"/>
              </a:rPr>
              <a:t>M.Tech</a:t>
            </a:r>
            <a:r>
              <a:rPr lang="en-IN" sz="1050" b="1">
                <a:latin typeface="Times New Roman"/>
                <a:ea typeface="Cambria"/>
                <a:cs typeface="Times New Roman"/>
              </a:rPr>
              <a:t> , Ph.D. </a:t>
            </a:r>
          </a:p>
          <a:p>
            <a:pPr algn="ctr"/>
            <a:r>
              <a:rPr lang="en-IN" sz="1800" b="1">
                <a:solidFill>
                  <a:schemeClr val="tx1"/>
                </a:solidFill>
                <a:latin typeface="Times New Roman"/>
                <a:cs typeface="Times New Roman"/>
              </a:rPr>
              <a:t>PROJECT GUIDE</a:t>
            </a:r>
            <a:endParaRPr lang="en-IN" sz="2400" b="1">
              <a:solidFill>
                <a:schemeClr val="tx1"/>
              </a:solidFill>
              <a:latin typeface="Times New Roman"/>
              <a:cs typeface="Times New Roman"/>
            </a:endParaRPr>
          </a:p>
        </p:txBody>
      </p:sp>
      <p:graphicFrame>
        <p:nvGraphicFramePr>
          <p:cNvPr id="10" name="Table 3">
            <a:extLst>
              <a:ext uri="{FF2B5EF4-FFF2-40B4-BE49-F238E27FC236}">
                <a16:creationId xmlns:a16="http://schemas.microsoft.com/office/drawing/2014/main" id="{8EB8D3C9-C807-9A35-0DBF-9B299B00F59A}"/>
              </a:ext>
            </a:extLst>
          </p:cNvPr>
          <p:cNvGraphicFramePr>
            <a:graphicFrameLocks noGrp="1"/>
          </p:cNvGraphicFramePr>
          <p:nvPr>
            <p:extLst>
              <p:ext uri="{D42A27DB-BD31-4B8C-83A1-F6EECF244321}">
                <p14:modId xmlns:p14="http://schemas.microsoft.com/office/powerpoint/2010/main" val="1990494621"/>
              </p:ext>
            </p:extLst>
          </p:nvPr>
        </p:nvGraphicFramePr>
        <p:xfrm>
          <a:off x="3975412" y="3762460"/>
          <a:ext cx="4504546" cy="1584960"/>
        </p:xfrm>
        <a:graphic>
          <a:graphicData uri="http://schemas.openxmlformats.org/drawingml/2006/table">
            <a:tbl>
              <a:tblPr firstRow="1" bandRow="1">
                <a:tableStyleId>{2D5ABB26-0587-4C30-8999-92F81FD0307C}</a:tableStyleId>
              </a:tblPr>
              <a:tblGrid>
                <a:gridCol w="2421746">
                  <a:extLst>
                    <a:ext uri="{9D8B030D-6E8A-4147-A177-3AD203B41FA5}">
                      <a16:colId xmlns:a16="http://schemas.microsoft.com/office/drawing/2014/main" val="139729390"/>
                    </a:ext>
                  </a:extLst>
                </a:gridCol>
                <a:gridCol w="2082800">
                  <a:extLst>
                    <a:ext uri="{9D8B030D-6E8A-4147-A177-3AD203B41FA5}">
                      <a16:colId xmlns:a16="http://schemas.microsoft.com/office/drawing/2014/main" val="1060042918"/>
                    </a:ext>
                  </a:extLst>
                </a:gridCol>
              </a:tblGrid>
              <a:tr h="326534">
                <a:tc>
                  <a:txBody>
                    <a:bodyPr/>
                    <a:lstStyle/>
                    <a:p>
                      <a:r>
                        <a:rPr lang="en-US" sz="2000">
                          <a:solidFill>
                            <a:schemeClr val="tx1"/>
                          </a:solidFill>
                          <a:latin typeface="Times New Roman"/>
                          <a:cs typeface="Times New Roman"/>
                        </a:rPr>
                        <a:t>S SUHAS </a:t>
                      </a:r>
                      <a:endParaRPr lang="en-IN">
                        <a:solidFill>
                          <a:schemeClr val="tx1"/>
                        </a:solidFill>
                        <a:latin typeface="Times New Roman"/>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solidFill>
                            <a:schemeClr val="tx1"/>
                          </a:solidFill>
                          <a:latin typeface="Times New Roman"/>
                          <a:cs typeface="Times New Roman"/>
                        </a:rPr>
                        <a:t>4BD20EC060</a:t>
                      </a:r>
                    </a:p>
                  </a:txBody>
                  <a:tcPr/>
                </a:tc>
                <a:extLst>
                  <a:ext uri="{0D108BD9-81ED-4DB2-BD59-A6C34878D82A}">
                    <a16:rowId xmlns:a16="http://schemas.microsoft.com/office/drawing/2014/main" val="3156721351"/>
                  </a:ext>
                </a:extLst>
              </a:tr>
              <a:tr h="326534">
                <a:tc>
                  <a:txBody>
                    <a:bodyPr/>
                    <a:lstStyle/>
                    <a:p>
                      <a:r>
                        <a:rPr lang="en-US" sz="2000">
                          <a:solidFill>
                            <a:schemeClr val="tx1"/>
                          </a:solidFill>
                          <a:latin typeface="Times New Roman"/>
                          <a:cs typeface="Times New Roman"/>
                        </a:rPr>
                        <a:t>SHREYAS P </a:t>
                      </a:r>
                      <a:endParaRPr lang="en-IN">
                        <a:solidFill>
                          <a:schemeClr val="tx1"/>
                        </a:solidFill>
                        <a:latin typeface="Times New Roman"/>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solidFill>
                            <a:schemeClr val="tx1"/>
                          </a:solidFill>
                          <a:latin typeface="Times New Roman"/>
                          <a:cs typeface="Times New Roman"/>
                        </a:rPr>
                        <a:t>4BD20EC066</a:t>
                      </a:r>
                    </a:p>
                  </a:txBody>
                  <a:tcPr/>
                </a:tc>
                <a:extLst>
                  <a:ext uri="{0D108BD9-81ED-4DB2-BD59-A6C34878D82A}">
                    <a16:rowId xmlns:a16="http://schemas.microsoft.com/office/drawing/2014/main" val="3882824387"/>
                  </a:ext>
                </a:extLst>
              </a:tr>
              <a:tr h="326534">
                <a:tc>
                  <a:txBody>
                    <a:bodyPr/>
                    <a:lstStyle/>
                    <a:p>
                      <a:r>
                        <a:rPr lang="en-US" sz="2000">
                          <a:solidFill>
                            <a:schemeClr val="tx1"/>
                          </a:solidFill>
                          <a:latin typeface="Times New Roman"/>
                          <a:cs typeface="Times New Roman"/>
                        </a:rPr>
                        <a:t>VYSHNAVI H K </a:t>
                      </a:r>
                      <a:endParaRPr lang="en-IN">
                        <a:solidFill>
                          <a:schemeClr val="tx1"/>
                        </a:solidFill>
                        <a:latin typeface="Times New Roman"/>
                        <a:cs typeface="Times New Roman"/>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solidFill>
                            <a:schemeClr val="tx1"/>
                          </a:solidFill>
                          <a:latin typeface="Times New Roman"/>
                          <a:cs typeface="Times New Roman"/>
                        </a:rPr>
                        <a:t>4BD20EC090</a:t>
                      </a:r>
                    </a:p>
                  </a:txBody>
                  <a:tcPr/>
                </a:tc>
                <a:extLst>
                  <a:ext uri="{0D108BD9-81ED-4DB2-BD59-A6C34878D82A}">
                    <a16:rowId xmlns:a16="http://schemas.microsoft.com/office/drawing/2014/main" val="2024731544"/>
                  </a:ext>
                </a:extLst>
              </a:tr>
              <a:tr h="326534">
                <a:tc>
                  <a:txBody>
                    <a:bodyPr/>
                    <a:lstStyle/>
                    <a:p>
                      <a:r>
                        <a:rPr lang="en-US" sz="2000">
                          <a:solidFill>
                            <a:schemeClr val="tx1"/>
                          </a:solidFill>
                          <a:latin typeface="Times New Roman"/>
                          <a:cs typeface="Times New Roman"/>
                        </a:rPr>
                        <a:t>CHITRA  A</a:t>
                      </a:r>
                      <a:endParaRPr lang="en-IN">
                        <a:solidFill>
                          <a:schemeClr val="tx1"/>
                        </a:solidFill>
                        <a:latin typeface="Times New Roman"/>
                        <a:cs typeface="Times New Roman"/>
                      </a:endParaRPr>
                    </a:p>
                  </a:txBody>
                  <a:tcPr/>
                </a:tc>
                <a:tc>
                  <a:txBody>
                    <a:bodyPr/>
                    <a:lstStyle/>
                    <a:p>
                      <a:r>
                        <a:rPr lang="en-US" sz="2000">
                          <a:solidFill>
                            <a:schemeClr val="tx1"/>
                          </a:solidFill>
                          <a:latin typeface="Times New Roman"/>
                          <a:cs typeface="Times New Roman"/>
                        </a:rPr>
                        <a:t>4BD21EC408 </a:t>
                      </a:r>
                      <a:endParaRPr lang="en-IN">
                        <a:solidFill>
                          <a:schemeClr val="tx1"/>
                        </a:solidFill>
                        <a:latin typeface="Times New Roman"/>
                        <a:cs typeface="Times New Roman"/>
                      </a:endParaRPr>
                    </a:p>
                  </a:txBody>
                  <a:tcPr/>
                </a:tc>
                <a:extLst>
                  <a:ext uri="{0D108BD9-81ED-4DB2-BD59-A6C34878D82A}">
                    <a16:rowId xmlns:a16="http://schemas.microsoft.com/office/drawing/2014/main" val="1340666391"/>
                  </a:ext>
                </a:extLst>
              </a:tr>
            </a:tbl>
          </a:graphicData>
        </a:graphic>
      </p:graphicFrame>
      <p:sp>
        <p:nvSpPr>
          <p:cNvPr id="11" name="TextBox 10">
            <a:extLst>
              <a:ext uri="{FF2B5EF4-FFF2-40B4-BE49-F238E27FC236}">
                <a16:creationId xmlns:a16="http://schemas.microsoft.com/office/drawing/2014/main" id="{7EC6E3CD-7485-A367-4A87-943D36EADBFA}"/>
              </a:ext>
            </a:extLst>
          </p:cNvPr>
          <p:cNvSpPr txBox="1"/>
          <p:nvPr/>
        </p:nvSpPr>
        <p:spPr>
          <a:xfrm>
            <a:off x="3048740" y="3341809"/>
            <a:ext cx="6093822" cy="400110"/>
          </a:xfrm>
          <a:prstGeom prst="rect">
            <a:avLst/>
          </a:prstGeom>
          <a:noFill/>
        </p:spPr>
        <p:txBody>
          <a:bodyPr wrap="square">
            <a:spAutoFit/>
          </a:bodyPr>
          <a:lstStyle/>
          <a:p>
            <a:pPr algn="ctr"/>
            <a:r>
              <a:rPr lang="en-IN" sz="2000">
                <a:latin typeface="Times New Roman" panose="02020603050405020304" pitchFamily="18" charset="0"/>
                <a:cs typeface="Times New Roman" panose="02020603050405020304" pitchFamily="18" charset="0"/>
              </a:rPr>
              <a:t> PROJECT ASSOCIATES </a:t>
            </a:r>
          </a:p>
        </p:txBody>
      </p:sp>
    </p:spTree>
    <p:extLst>
      <p:ext uri="{BB962C8B-B14F-4D97-AF65-F5344CB8AC3E}">
        <p14:creationId xmlns:p14="http://schemas.microsoft.com/office/powerpoint/2010/main" val="4002484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0639F-543B-15A9-317F-68DA865826B6}"/>
              </a:ext>
            </a:extLst>
          </p:cNvPr>
          <p:cNvSpPr txBox="1"/>
          <p:nvPr/>
        </p:nvSpPr>
        <p:spPr>
          <a:xfrm>
            <a:off x="568235" y="770709"/>
            <a:ext cx="2867297" cy="707886"/>
          </a:xfrm>
          <a:prstGeom prst="rect">
            <a:avLst/>
          </a:prstGeom>
          <a:noFill/>
        </p:spPr>
        <p:txBody>
          <a:bodyPr wrap="square" rtlCol="0">
            <a:spAutoFit/>
          </a:bodyPr>
          <a:lstStyle/>
          <a:p>
            <a:r>
              <a:rPr lang="en-IN" sz="4000">
                <a:solidFill>
                  <a:schemeClr val="accent1">
                    <a:lumMod val="75000"/>
                  </a:schemeClr>
                </a:solidFill>
                <a:latin typeface="Times New Roman" panose="02020603050405020304" pitchFamily="18" charset="0"/>
                <a:cs typeface="Times New Roman" panose="02020603050405020304" pitchFamily="18" charset="0"/>
              </a:rPr>
              <a:t>Objectives:</a:t>
            </a:r>
          </a:p>
        </p:txBody>
      </p:sp>
      <p:sp>
        <p:nvSpPr>
          <p:cNvPr id="3" name="TextBox 2">
            <a:extLst>
              <a:ext uri="{FF2B5EF4-FFF2-40B4-BE49-F238E27FC236}">
                <a16:creationId xmlns:a16="http://schemas.microsoft.com/office/drawing/2014/main" id="{EA525AEB-5415-E038-8E1B-65B9F3C38377}"/>
              </a:ext>
            </a:extLst>
          </p:cNvPr>
          <p:cNvSpPr txBox="1"/>
          <p:nvPr/>
        </p:nvSpPr>
        <p:spPr>
          <a:xfrm>
            <a:off x="569876" y="1478595"/>
            <a:ext cx="10880633" cy="230832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sz="2400">
                <a:latin typeface="Times New Roman"/>
                <a:cs typeface="Times New Roman"/>
              </a:rPr>
              <a:t>To integrate </a:t>
            </a:r>
            <a:r>
              <a:rPr lang="en-US" sz="2400" dirty="0">
                <a:latin typeface="Times New Roman"/>
                <a:cs typeface="Times New Roman"/>
              </a:rPr>
              <a:t>and evaluate sensor modules for fingerprint capture, ensuring compatibility with the ESP32 environment.</a:t>
            </a:r>
            <a:endParaRPr lang="en-US" dirty="0"/>
          </a:p>
          <a:p>
            <a:pPr marL="285750" indent="-285750" algn="just">
              <a:buFont typeface="Arial" panose="020B0604020202020204" pitchFamily="34" charset="0"/>
              <a:buChar char="•"/>
            </a:pPr>
            <a:r>
              <a:rPr lang="en-US" sz="2400" dirty="0">
                <a:latin typeface="Times New Roman"/>
                <a:cs typeface="Times New Roman"/>
              </a:rPr>
              <a:t>To develop a secure system for users to link their fingerprint data with their payment information.</a:t>
            </a:r>
          </a:p>
          <a:p>
            <a:pPr marL="285750" indent="-285750" algn="just">
              <a:buFont typeface="Arial" panose="020B0604020202020204" pitchFamily="34" charset="0"/>
              <a:buChar char="•"/>
            </a:pPr>
            <a:r>
              <a:rPr lang="en-US" sz="2400" dirty="0">
                <a:latin typeface="Times New Roman"/>
                <a:cs typeface="Times New Roman"/>
              </a:rPr>
              <a:t>To enable secure and fast transactions using fingerprint authentication for payment processing.</a:t>
            </a:r>
          </a:p>
        </p:txBody>
      </p:sp>
      <p:pic>
        <p:nvPicPr>
          <p:cNvPr id="7" name="Picture 6">
            <a:extLst>
              <a:ext uri="{FF2B5EF4-FFF2-40B4-BE49-F238E27FC236}">
                <a16:creationId xmlns:a16="http://schemas.microsoft.com/office/drawing/2014/main" id="{26A98121-F85B-E73F-7297-A01F6E9ED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904" y="4036013"/>
            <a:ext cx="2867297" cy="2589816"/>
          </a:xfrm>
          <a:prstGeom prst="rect">
            <a:avLst/>
          </a:prstGeom>
        </p:spPr>
      </p:pic>
    </p:spTree>
    <p:extLst>
      <p:ext uri="{BB962C8B-B14F-4D97-AF65-F5344CB8AC3E}">
        <p14:creationId xmlns:p14="http://schemas.microsoft.com/office/powerpoint/2010/main" val="125755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50F9F0-7A3D-AC77-758A-E14B697FF835}"/>
              </a:ext>
            </a:extLst>
          </p:cNvPr>
          <p:cNvSpPr txBox="1"/>
          <p:nvPr/>
        </p:nvSpPr>
        <p:spPr>
          <a:xfrm>
            <a:off x="656771" y="1859339"/>
            <a:ext cx="6970486" cy="3139321"/>
          </a:xfrm>
          <a:prstGeom prst="rect">
            <a:avLst/>
          </a:prstGeom>
          <a:noFill/>
        </p:spPr>
        <p:txBody>
          <a:bodyPr wrap="square" lIns="91440" tIns="45720" rIns="91440" bIns="45720" anchor="t">
            <a:spAutoFit/>
          </a:bodyPr>
          <a:lstStyle/>
          <a:p>
            <a:pPr marL="342900" indent="-342900" algn="just">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Fingerprints are unique and difficult to replicate or forge, greatly reducing the risk of fraudulent transactions compared to traditional passwords or PINs.</a:t>
            </a:r>
            <a:endParaRPr lang="en-US"/>
          </a:p>
          <a:p>
            <a:pPr marL="342900" indent="-342900" algn="just">
              <a:buFont typeface="Arial" panose="020B0604020202020204" pitchFamily="34" charset="0"/>
              <a:buChar char="•"/>
            </a:pPr>
            <a:r>
              <a:rPr lang="en-IN" sz="2200">
                <a:latin typeface="Times New Roman"/>
                <a:cs typeface="Times New Roman"/>
              </a:rPr>
              <a:t>No need to carry physical cards or remember passwords, fingerprint becomes your secure payment key.</a:t>
            </a:r>
          </a:p>
          <a:p>
            <a:pPr marL="342900" indent="-342900" algn="just">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Biometrics provide a convenient payment method that works seamlessly for all users.</a:t>
            </a:r>
          </a:p>
          <a:p>
            <a:pPr marL="342900" indent="-342900" algn="just">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Fingerprint authentication can significantly speed up the checkout process, improving the customer experience.</a:t>
            </a:r>
          </a:p>
        </p:txBody>
      </p:sp>
      <p:sp>
        <p:nvSpPr>
          <p:cNvPr id="5" name="TextBox 4">
            <a:extLst>
              <a:ext uri="{FF2B5EF4-FFF2-40B4-BE49-F238E27FC236}">
                <a16:creationId xmlns:a16="http://schemas.microsoft.com/office/drawing/2014/main" id="{620389F3-131F-DF8E-9275-8C2FCD27B3DD}"/>
              </a:ext>
            </a:extLst>
          </p:cNvPr>
          <p:cNvSpPr txBox="1"/>
          <p:nvPr/>
        </p:nvSpPr>
        <p:spPr>
          <a:xfrm>
            <a:off x="656771" y="910908"/>
            <a:ext cx="2100943" cy="707886"/>
          </a:xfrm>
          <a:prstGeom prst="rect">
            <a:avLst/>
          </a:prstGeom>
          <a:noFill/>
        </p:spPr>
        <p:txBody>
          <a:bodyPr wrap="square">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Features:</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8AAC441-1306-89A7-BA81-4B45D38CE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544" y="1767358"/>
            <a:ext cx="3429000" cy="3429000"/>
          </a:xfrm>
          <a:prstGeom prst="rect">
            <a:avLst/>
          </a:prstGeom>
        </p:spPr>
      </p:pic>
    </p:spTree>
    <p:extLst>
      <p:ext uri="{BB962C8B-B14F-4D97-AF65-F5344CB8AC3E}">
        <p14:creationId xmlns:p14="http://schemas.microsoft.com/office/powerpoint/2010/main" val="213632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20B4574-C44D-9C94-7C73-520F61396C43}"/>
              </a:ext>
            </a:extLst>
          </p:cNvPr>
          <p:cNvSpPr/>
          <p:nvPr/>
        </p:nvSpPr>
        <p:spPr>
          <a:xfrm>
            <a:off x="4745382" y="2057415"/>
            <a:ext cx="2847703" cy="40919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a:latin typeface="Times New Roman" panose="02020603050405020304" pitchFamily="18" charset="0"/>
                <a:cs typeface="Times New Roman" panose="02020603050405020304" pitchFamily="18" charset="0"/>
              </a:rPr>
              <a:t>ESP32</a:t>
            </a:r>
          </a:p>
        </p:txBody>
      </p:sp>
      <p:sp>
        <p:nvSpPr>
          <p:cNvPr id="3" name="Rectangle: Rounded Corners 2">
            <a:extLst>
              <a:ext uri="{FF2B5EF4-FFF2-40B4-BE49-F238E27FC236}">
                <a16:creationId xmlns:a16="http://schemas.microsoft.com/office/drawing/2014/main" id="{BDC1BC4E-55E4-382B-418C-047568C24EDD}"/>
              </a:ext>
            </a:extLst>
          </p:cNvPr>
          <p:cNvSpPr/>
          <p:nvPr/>
        </p:nvSpPr>
        <p:spPr>
          <a:xfrm>
            <a:off x="4820493" y="673179"/>
            <a:ext cx="2697480" cy="855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a:latin typeface="Times New Roman" panose="02020603050405020304" pitchFamily="18" charset="0"/>
                <a:cs typeface="Times New Roman" panose="02020603050405020304" pitchFamily="18" charset="0"/>
              </a:rPr>
              <a:t>Power Supply</a:t>
            </a:r>
          </a:p>
        </p:txBody>
      </p:sp>
      <p:sp>
        <p:nvSpPr>
          <p:cNvPr id="4" name="Rectangle: Rounded Corners 3">
            <a:extLst>
              <a:ext uri="{FF2B5EF4-FFF2-40B4-BE49-F238E27FC236}">
                <a16:creationId xmlns:a16="http://schemas.microsoft.com/office/drawing/2014/main" id="{DF90A103-2539-72C6-73EC-27FFF41DA9E4}"/>
              </a:ext>
            </a:extLst>
          </p:cNvPr>
          <p:cNvSpPr/>
          <p:nvPr/>
        </p:nvSpPr>
        <p:spPr>
          <a:xfrm>
            <a:off x="1359574" y="2806896"/>
            <a:ext cx="2697480" cy="855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a:latin typeface="Times New Roman" panose="02020603050405020304" pitchFamily="18" charset="0"/>
                <a:cs typeface="Times New Roman" panose="02020603050405020304" pitchFamily="18" charset="0"/>
              </a:rPr>
              <a:t>R307 Fingerprint Sensor Module</a:t>
            </a:r>
          </a:p>
        </p:txBody>
      </p:sp>
      <p:sp>
        <p:nvSpPr>
          <p:cNvPr id="5" name="Rectangle: Rounded Corners 4">
            <a:extLst>
              <a:ext uri="{FF2B5EF4-FFF2-40B4-BE49-F238E27FC236}">
                <a16:creationId xmlns:a16="http://schemas.microsoft.com/office/drawing/2014/main" id="{4A7958CA-9D69-CF71-367B-78F4322EBB0A}"/>
              </a:ext>
            </a:extLst>
          </p:cNvPr>
          <p:cNvSpPr/>
          <p:nvPr/>
        </p:nvSpPr>
        <p:spPr>
          <a:xfrm>
            <a:off x="8754859" y="2825757"/>
            <a:ext cx="2697480" cy="855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1.3” OLED display</a:t>
            </a:r>
          </a:p>
        </p:txBody>
      </p:sp>
      <p:sp>
        <p:nvSpPr>
          <p:cNvPr id="6" name="Rectangle: Rounded Corners 5">
            <a:extLst>
              <a:ext uri="{FF2B5EF4-FFF2-40B4-BE49-F238E27FC236}">
                <a16:creationId xmlns:a16="http://schemas.microsoft.com/office/drawing/2014/main" id="{4E379832-EAAD-B222-CEE3-4833B3F51D51}"/>
              </a:ext>
            </a:extLst>
          </p:cNvPr>
          <p:cNvSpPr/>
          <p:nvPr/>
        </p:nvSpPr>
        <p:spPr>
          <a:xfrm>
            <a:off x="1359574" y="4608343"/>
            <a:ext cx="2697480" cy="7380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a:latin typeface="Times New Roman" panose="02020603050405020304" pitchFamily="18" charset="0"/>
                <a:cs typeface="Times New Roman" panose="02020603050405020304" pitchFamily="18" charset="0"/>
              </a:rPr>
              <a:t>4X4 Keypad</a:t>
            </a:r>
          </a:p>
        </p:txBody>
      </p:sp>
      <p:cxnSp>
        <p:nvCxnSpPr>
          <p:cNvPr id="8" name="Straight Arrow Connector 7">
            <a:extLst>
              <a:ext uri="{FF2B5EF4-FFF2-40B4-BE49-F238E27FC236}">
                <a16:creationId xmlns:a16="http://schemas.microsoft.com/office/drawing/2014/main" id="{403A37B5-C6F8-521E-AAAE-66C84E67A715}"/>
              </a:ext>
            </a:extLst>
          </p:cNvPr>
          <p:cNvCxnSpPr>
            <a:cxnSpLocks/>
          </p:cNvCxnSpPr>
          <p:nvPr/>
        </p:nvCxnSpPr>
        <p:spPr>
          <a:xfrm>
            <a:off x="6180275" y="1528796"/>
            <a:ext cx="1" cy="5065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56FA9A8-1C64-868E-8CB6-CFDD027DCABC}"/>
              </a:ext>
            </a:extLst>
          </p:cNvPr>
          <p:cNvCxnSpPr>
            <a:cxnSpLocks/>
            <a:stCxn id="6" idx="3"/>
          </p:cNvCxnSpPr>
          <p:nvPr/>
        </p:nvCxnSpPr>
        <p:spPr>
          <a:xfrm>
            <a:off x="4057054" y="4977369"/>
            <a:ext cx="68832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B703F869-4C46-3F9E-60AE-6764015FC150}"/>
              </a:ext>
            </a:extLst>
          </p:cNvPr>
          <p:cNvCxnSpPr>
            <a:cxnSpLocks/>
          </p:cNvCxnSpPr>
          <p:nvPr/>
        </p:nvCxnSpPr>
        <p:spPr>
          <a:xfrm flipV="1">
            <a:off x="7593085" y="3198349"/>
            <a:ext cx="1161773" cy="110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89A93FA5-9B21-E054-EE08-965968A8E4BF}"/>
              </a:ext>
            </a:extLst>
          </p:cNvPr>
          <p:cNvSpPr txBox="1"/>
          <p:nvPr/>
        </p:nvSpPr>
        <p:spPr>
          <a:xfrm>
            <a:off x="581423" y="71372"/>
            <a:ext cx="3475631" cy="707886"/>
          </a:xfrm>
          <a:prstGeom prst="rect">
            <a:avLst/>
          </a:prstGeom>
          <a:noFill/>
        </p:spPr>
        <p:txBody>
          <a:bodyPr wrap="none" rtlCol="0">
            <a:spAutoFit/>
          </a:bodyPr>
          <a:lstStyle/>
          <a:p>
            <a:r>
              <a:rPr lang="en-IN" sz="4000">
                <a:solidFill>
                  <a:schemeClr val="accent1">
                    <a:lumMod val="75000"/>
                  </a:schemeClr>
                </a:solidFill>
                <a:latin typeface="Times New Roman" panose="02020603050405020304" pitchFamily="18" charset="0"/>
                <a:cs typeface="Times New Roman" panose="02020603050405020304" pitchFamily="18" charset="0"/>
              </a:rPr>
              <a:t>Block Diagram</a:t>
            </a:r>
            <a:r>
              <a:rPr lang="en-US" sz="4000">
                <a:solidFill>
                  <a:schemeClr val="accent1">
                    <a:lumMod val="75000"/>
                  </a:schemeClr>
                </a:solidFill>
                <a:latin typeface="Times New Roman" panose="02020603050405020304" pitchFamily="18" charset="0"/>
                <a:cs typeface="Times New Roman" panose="02020603050405020304" pitchFamily="18" charset="0"/>
              </a:rPr>
              <a:t>:</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9DD84B63-BEFF-7A17-BE95-34A31E729DFC}"/>
              </a:ext>
            </a:extLst>
          </p:cNvPr>
          <p:cNvCxnSpPr>
            <a:cxnSpLocks/>
          </p:cNvCxnSpPr>
          <p:nvPr/>
        </p:nvCxnSpPr>
        <p:spPr>
          <a:xfrm>
            <a:off x="7593085" y="4891802"/>
            <a:ext cx="1166017" cy="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Rectangle: Rounded Corners 22">
            <a:extLst>
              <a:ext uri="{FF2B5EF4-FFF2-40B4-BE49-F238E27FC236}">
                <a16:creationId xmlns:a16="http://schemas.microsoft.com/office/drawing/2014/main" id="{5BF1A995-6791-C340-97B5-3037947BEEB4}"/>
              </a:ext>
            </a:extLst>
          </p:cNvPr>
          <p:cNvSpPr/>
          <p:nvPr/>
        </p:nvSpPr>
        <p:spPr>
          <a:xfrm>
            <a:off x="8803276" y="4463994"/>
            <a:ext cx="2697480" cy="855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a:latin typeface="Times New Roman" panose="02020603050405020304" pitchFamily="18" charset="0"/>
                <a:cs typeface="Times New Roman" panose="02020603050405020304" pitchFamily="18" charset="0"/>
              </a:rPr>
              <a:t>IoT</a:t>
            </a:r>
          </a:p>
          <a:p>
            <a:pPr algn="ctr"/>
            <a:r>
              <a:rPr lang="en-IN" sz="2400">
                <a:latin typeface="Times New Roman" panose="02020603050405020304" pitchFamily="18" charset="0"/>
                <a:cs typeface="Times New Roman" panose="02020603050405020304" pitchFamily="18" charset="0"/>
              </a:rPr>
              <a:t>(web server)</a:t>
            </a:r>
          </a:p>
        </p:txBody>
      </p:sp>
      <p:sp>
        <p:nvSpPr>
          <p:cNvPr id="7" name="TextBox 6">
            <a:extLst>
              <a:ext uri="{FF2B5EF4-FFF2-40B4-BE49-F238E27FC236}">
                <a16:creationId xmlns:a16="http://schemas.microsoft.com/office/drawing/2014/main" id="{08CEB6D1-C2AD-EBCC-79E9-6BB6B2BCA750}"/>
              </a:ext>
            </a:extLst>
          </p:cNvPr>
          <p:cNvSpPr txBox="1"/>
          <p:nvPr/>
        </p:nvSpPr>
        <p:spPr>
          <a:xfrm>
            <a:off x="3522891" y="6292226"/>
            <a:ext cx="5513048"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Fig1: Block Diagram of Biometric based payment system</a:t>
            </a:r>
            <a:endParaRPr lang="en-IN">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83CAF0-2F48-4DB7-D2CA-8B6C9802EAFD}"/>
              </a:ext>
            </a:extLst>
          </p:cNvPr>
          <p:cNvSpPr txBox="1"/>
          <p:nvPr/>
        </p:nvSpPr>
        <p:spPr>
          <a:xfrm>
            <a:off x="7637259" y="4568636"/>
            <a:ext cx="968663"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HTTP</a:t>
            </a:r>
          </a:p>
          <a:p>
            <a:pPr algn="ctr"/>
            <a:r>
              <a:rPr lang="en-US" dirty="0">
                <a:latin typeface="Times New Roman" panose="02020603050405020304" pitchFamily="18" charset="0"/>
                <a:cs typeface="Times New Roman" panose="02020603050405020304" pitchFamily="18" charset="0"/>
              </a:rPr>
              <a:t>Protocol</a:t>
            </a:r>
            <a:endParaRPr lang="en-IN"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BC20F1BC-C068-6F7C-09A5-F1F9690DB4CA}"/>
              </a:ext>
            </a:extLst>
          </p:cNvPr>
          <p:cNvCxnSpPr>
            <a:cxnSpLocks/>
            <a:stCxn id="4" idx="3"/>
          </p:cNvCxnSpPr>
          <p:nvPr/>
        </p:nvCxnSpPr>
        <p:spPr>
          <a:xfrm>
            <a:off x="4057054" y="3234705"/>
            <a:ext cx="69263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0525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D501D3-A38F-5386-BEF4-81B8A8E65AB4}"/>
              </a:ext>
            </a:extLst>
          </p:cNvPr>
          <p:cNvSpPr txBox="1"/>
          <p:nvPr/>
        </p:nvSpPr>
        <p:spPr>
          <a:xfrm>
            <a:off x="319638" y="336730"/>
            <a:ext cx="3092513" cy="707886"/>
          </a:xfrm>
          <a:prstGeom prst="rect">
            <a:avLst/>
          </a:prstGeom>
          <a:noFill/>
        </p:spPr>
        <p:txBody>
          <a:bodyPr wrap="none" rtlCol="0">
            <a:spAutoFit/>
          </a:bodyPr>
          <a:lstStyle/>
          <a:p>
            <a:r>
              <a:rPr lang="en-IN" sz="4000">
                <a:solidFill>
                  <a:schemeClr val="accent1">
                    <a:lumMod val="75000"/>
                  </a:schemeClr>
                </a:solidFill>
                <a:latin typeface="Times New Roman" panose="02020603050405020304" pitchFamily="18" charset="0"/>
                <a:cs typeface="Times New Roman" panose="02020603050405020304" pitchFamily="18" charset="0"/>
              </a:rPr>
              <a:t>Methodology</a:t>
            </a:r>
            <a:r>
              <a:rPr lang="en-US" sz="4000">
                <a:solidFill>
                  <a:schemeClr val="accent1">
                    <a:lumMod val="75000"/>
                  </a:schemeClr>
                </a:solidFill>
                <a:latin typeface="Times New Roman" panose="02020603050405020304" pitchFamily="18" charset="0"/>
                <a:cs typeface="Times New Roman" panose="02020603050405020304" pitchFamily="18" charset="0"/>
              </a:rPr>
              <a:t>:</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8B5911-4D14-44B9-50B7-096DEF0257AA}"/>
              </a:ext>
            </a:extLst>
          </p:cNvPr>
          <p:cNvSpPr txBox="1"/>
          <p:nvPr/>
        </p:nvSpPr>
        <p:spPr>
          <a:xfrm>
            <a:off x="319637" y="1097592"/>
            <a:ext cx="11465963" cy="5001369"/>
          </a:xfrm>
          <a:prstGeom prst="rect">
            <a:avLst/>
          </a:prstGeom>
          <a:noFill/>
        </p:spPr>
        <p:txBody>
          <a:bodyPr wrap="square" lIns="91440" tIns="45720" rIns="91440" bIns="45720" rtlCol="0" anchor="t">
            <a:spAutoFit/>
          </a:bodyPr>
          <a:lstStyle/>
          <a:p>
            <a:r>
              <a:rPr lang="en-US" sz="2200">
                <a:latin typeface="Times New Roman" panose="02020603050405020304" pitchFamily="18" charset="0"/>
                <a:cs typeface="Times New Roman" panose="02020603050405020304" pitchFamily="18" charset="0"/>
              </a:rPr>
              <a:t>The biometric payment system uses fingerprint identification to allow users to make secure and convenient payment transactions.</a:t>
            </a:r>
          </a:p>
          <a:p>
            <a:r>
              <a:rPr lang="en-US" sz="2200">
                <a:latin typeface="Times New Roman" panose="02020603050405020304" pitchFamily="18" charset="0"/>
                <a:cs typeface="Times New Roman" panose="02020603050405020304" pitchFamily="18" charset="0"/>
              </a:rPr>
              <a:t>It operates in two primary modes:</a:t>
            </a:r>
          </a:p>
          <a:p>
            <a:pPr marL="457200" indent="-457200">
              <a:buFont typeface="+mj-lt"/>
              <a:buAutoNum type="arabicPeriod"/>
            </a:pPr>
            <a:r>
              <a:rPr lang="en-US" sz="2200">
                <a:latin typeface="Times New Roman" panose="02020603050405020304" pitchFamily="18" charset="0"/>
                <a:cs typeface="Times New Roman" panose="02020603050405020304" pitchFamily="18" charset="0"/>
              </a:rPr>
              <a:t>Enrollment Mode</a:t>
            </a:r>
          </a:p>
          <a:p>
            <a:pPr marL="457200" indent="-457200">
              <a:buFont typeface="+mj-lt"/>
              <a:buAutoNum type="arabicPeriod"/>
            </a:pPr>
            <a:r>
              <a:rPr lang="en-US" sz="2200">
                <a:latin typeface="Times New Roman" panose="02020603050405020304" pitchFamily="18" charset="0"/>
                <a:cs typeface="Times New Roman" panose="02020603050405020304" pitchFamily="18" charset="0"/>
              </a:rPr>
              <a:t>Payee Mode</a:t>
            </a:r>
          </a:p>
          <a:p>
            <a:endParaRPr lang="en-US" sz="2200">
              <a:latin typeface="Times New Roman" panose="02020603050405020304" pitchFamily="18" charset="0"/>
              <a:cs typeface="Times New Roman" panose="02020603050405020304" pitchFamily="18" charset="0"/>
            </a:endParaRPr>
          </a:p>
          <a:p>
            <a:pPr>
              <a:lnSpc>
                <a:spcPct val="150000"/>
              </a:lnSpc>
            </a:pPr>
            <a:r>
              <a:rPr lang="en-US" sz="2200">
                <a:latin typeface="Times New Roman" panose="02020603050405020304" pitchFamily="18" charset="0"/>
                <a:cs typeface="Times New Roman" panose="02020603050405020304" pitchFamily="18" charset="0"/>
              </a:rPr>
              <a:t>Enrollment Mode:</a:t>
            </a:r>
          </a:p>
          <a:p>
            <a:pPr marL="285750" indent="-28575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 system guides the user to begin the enrollment process (by displaying on OLED).</a:t>
            </a:r>
          </a:p>
          <a:p>
            <a:pPr marL="285750" indent="-28575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 fingerprint sensor captures two images of the same finger.</a:t>
            </a:r>
          </a:p>
          <a:p>
            <a:pPr marL="285750" indent="-28575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 images are processed to create a unique and reliable fingerprint template.</a:t>
            </a:r>
          </a:p>
          <a:p>
            <a:pPr marL="285750" indent="-28575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 generated template is transmitted over a secure network connection to a central server or securely stored in the device's memory (non-volatile, such as EEPROM or Flash) in case of no network and associated with a unique ID.</a:t>
            </a:r>
          </a:p>
          <a:p>
            <a:pPr marL="285750" indent="-28575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 system indicates success or failure of the enrollment (by displaying on OLED).</a:t>
            </a:r>
          </a:p>
        </p:txBody>
      </p:sp>
    </p:spTree>
    <p:extLst>
      <p:ext uri="{BB962C8B-B14F-4D97-AF65-F5344CB8AC3E}">
        <p14:creationId xmlns:p14="http://schemas.microsoft.com/office/powerpoint/2010/main" val="3281071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8A43CA-262A-6778-B2D4-7EDC6EB39FC7}"/>
              </a:ext>
            </a:extLst>
          </p:cNvPr>
          <p:cNvSpPr txBox="1"/>
          <p:nvPr/>
        </p:nvSpPr>
        <p:spPr>
          <a:xfrm>
            <a:off x="5333656" y="138592"/>
            <a:ext cx="2477794" cy="461665"/>
          </a:xfrm>
          <a:prstGeom prst="rect">
            <a:avLst/>
          </a:prstGeom>
          <a:noFill/>
        </p:spPr>
        <p:txBody>
          <a:bodyPr wrap="none" lIns="91440" tIns="45720" rIns="91440" bIns="45720" rtlCol="0" anchor="t">
            <a:spAutoFit/>
          </a:bodyPr>
          <a:lstStyle/>
          <a:p>
            <a:r>
              <a:rPr lang="en-IN" sz="2400" b="1" dirty="0">
                <a:latin typeface="Times New Roman"/>
                <a:cs typeface="Times New Roman"/>
              </a:rPr>
              <a:t>Enrolment mode</a:t>
            </a:r>
          </a:p>
        </p:txBody>
      </p:sp>
      <p:pic>
        <p:nvPicPr>
          <p:cNvPr id="4" name="Picture 3">
            <a:extLst>
              <a:ext uri="{FF2B5EF4-FFF2-40B4-BE49-F238E27FC236}">
                <a16:creationId xmlns:a16="http://schemas.microsoft.com/office/drawing/2014/main" id="{19E7A190-13C0-8D2C-BBFC-3CC412909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705" y="659040"/>
            <a:ext cx="3579222" cy="6113411"/>
          </a:xfrm>
          <a:prstGeom prst="rect">
            <a:avLst/>
          </a:prstGeom>
        </p:spPr>
      </p:pic>
      <p:pic>
        <p:nvPicPr>
          <p:cNvPr id="6" name="Picture 5">
            <a:extLst>
              <a:ext uri="{FF2B5EF4-FFF2-40B4-BE49-F238E27FC236}">
                <a16:creationId xmlns:a16="http://schemas.microsoft.com/office/drawing/2014/main" id="{08955644-271A-FDEF-46B2-718BB5777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31" y="645673"/>
            <a:ext cx="5242560" cy="6206741"/>
          </a:xfrm>
          <a:prstGeom prst="rect">
            <a:avLst/>
          </a:prstGeom>
        </p:spPr>
      </p:pic>
    </p:spTree>
    <p:extLst>
      <p:ext uri="{BB962C8B-B14F-4D97-AF65-F5344CB8AC3E}">
        <p14:creationId xmlns:p14="http://schemas.microsoft.com/office/powerpoint/2010/main" val="79309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7FF6E-C32D-7C9A-AB11-A458E42841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0961" y="741207"/>
            <a:ext cx="8055429" cy="5800634"/>
          </a:xfrm>
          <a:prstGeom prst="rect">
            <a:avLst/>
          </a:prstGeom>
        </p:spPr>
      </p:pic>
      <p:sp>
        <p:nvSpPr>
          <p:cNvPr id="4" name="TextBox 3">
            <a:extLst>
              <a:ext uri="{FF2B5EF4-FFF2-40B4-BE49-F238E27FC236}">
                <a16:creationId xmlns:a16="http://schemas.microsoft.com/office/drawing/2014/main" id="{3A41D17C-0028-0E74-045F-7165E819C223}"/>
              </a:ext>
            </a:extLst>
          </p:cNvPr>
          <p:cNvSpPr txBox="1"/>
          <p:nvPr/>
        </p:nvSpPr>
        <p:spPr>
          <a:xfrm>
            <a:off x="5226242" y="61296"/>
            <a:ext cx="1781257" cy="461665"/>
          </a:xfrm>
          <a:prstGeom prst="rect">
            <a:avLst/>
          </a:prstGeom>
          <a:noFill/>
        </p:spPr>
        <p:txBody>
          <a:bodyPr wrap="none" lIns="91440" tIns="45720" rIns="91440" bIns="45720" rtlCol="0" anchor="t">
            <a:spAutoFit/>
          </a:bodyPr>
          <a:lstStyle/>
          <a:p>
            <a:r>
              <a:rPr lang="en-IN" sz="2400" b="1">
                <a:latin typeface="Times New Roman"/>
                <a:cs typeface="Times New Roman"/>
              </a:rPr>
              <a:t>Payee Mode</a:t>
            </a:r>
          </a:p>
        </p:txBody>
      </p:sp>
      <p:sp>
        <p:nvSpPr>
          <p:cNvPr id="5" name="Oval 4">
            <a:extLst>
              <a:ext uri="{FF2B5EF4-FFF2-40B4-BE49-F238E27FC236}">
                <a16:creationId xmlns:a16="http://schemas.microsoft.com/office/drawing/2014/main" id="{C6FF91D2-D003-D2B7-E308-DE31805E6443}"/>
              </a:ext>
            </a:extLst>
          </p:cNvPr>
          <p:cNvSpPr/>
          <p:nvPr/>
        </p:nvSpPr>
        <p:spPr>
          <a:xfrm>
            <a:off x="4527826" y="6543261"/>
            <a:ext cx="916608" cy="91660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6" name="Oval 5">
            <a:extLst>
              <a:ext uri="{FF2B5EF4-FFF2-40B4-BE49-F238E27FC236}">
                <a16:creationId xmlns:a16="http://schemas.microsoft.com/office/drawing/2014/main" id="{4401821C-7120-CDB9-CEF3-FFA5FD58C7EE}"/>
              </a:ext>
            </a:extLst>
          </p:cNvPr>
          <p:cNvSpPr/>
          <p:nvPr/>
        </p:nvSpPr>
        <p:spPr>
          <a:xfrm>
            <a:off x="3939759" y="6430062"/>
            <a:ext cx="375480" cy="43069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8" name="TextBox 7">
            <a:extLst>
              <a:ext uri="{FF2B5EF4-FFF2-40B4-BE49-F238E27FC236}">
                <a16:creationId xmlns:a16="http://schemas.microsoft.com/office/drawing/2014/main" id="{D1CBB7DB-0099-2EBC-5F12-F67D99323B56}"/>
              </a:ext>
            </a:extLst>
          </p:cNvPr>
          <p:cNvSpPr txBox="1"/>
          <p:nvPr/>
        </p:nvSpPr>
        <p:spPr>
          <a:xfrm>
            <a:off x="3917673" y="6388653"/>
            <a:ext cx="4019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cs typeface="Calibri"/>
              </a:rPr>
              <a:t>B</a:t>
            </a:r>
            <a:endParaRPr lang="en-US" sz="2800"/>
          </a:p>
        </p:txBody>
      </p:sp>
    </p:spTree>
    <p:extLst>
      <p:ext uri="{BB962C8B-B14F-4D97-AF65-F5344CB8AC3E}">
        <p14:creationId xmlns:p14="http://schemas.microsoft.com/office/powerpoint/2010/main" val="204414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FD025-429B-0347-0DB1-66F38706E3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24434"/>
            <a:ext cx="12192000" cy="6629054"/>
          </a:xfrm>
          <a:prstGeom prst="rect">
            <a:avLst/>
          </a:prstGeom>
        </p:spPr>
      </p:pic>
      <p:sp>
        <p:nvSpPr>
          <p:cNvPr id="4" name="Oval 3">
            <a:extLst>
              <a:ext uri="{FF2B5EF4-FFF2-40B4-BE49-F238E27FC236}">
                <a16:creationId xmlns:a16="http://schemas.microsoft.com/office/drawing/2014/main" id="{74EC2E43-3F69-41E8-C8C0-0ED386816462}"/>
              </a:ext>
            </a:extLst>
          </p:cNvPr>
          <p:cNvSpPr/>
          <p:nvPr/>
        </p:nvSpPr>
        <p:spPr>
          <a:xfrm>
            <a:off x="4707282" y="8282"/>
            <a:ext cx="441738" cy="34234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7" name="TextBox 6">
            <a:extLst>
              <a:ext uri="{FF2B5EF4-FFF2-40B4-BE49-F238E27FC236}">
                <a16:creationId xmlns:a16="http://schemas.microsoft.com/office/drawing/2014/main" id="{E0A27205-8B61-D58A-10E6-9C16850DADA5}"/>
              </a:ext>
            </a:extLst>
          </p:cNvPr>
          <p:cNvSpPr txBox="1"/>
          <p:nvPr/>
        </p:nvSpPr>
        <p:spPr>
          <a:xfrm>
            <a:off x="4710043" y="-77304"/>
            <a:ext cx="7443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cs typeface="Calibri"/>
              </a:rPr>
              <a:t>B</a:t>
            </a:r>
          </a:p>
        </p:txBody>
      </p:sp>
    </p:spTree>
    <p:extLst>
      <p:ext uri="{BB962C8B-B14F-4D97-AF65-F5344CB8AC3E}">
        <p14:creationId xmlns:p14="http://schemas.microsoft.com/office/powerpoint/2010/main" val="1831425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49110C-F9B0-F875-BEF8-9FC00E1CE629}"/>
              </a:ext>
            </a:extLst>
          </p:cNvPr>
          <p:cNvSpPr txBox="1"/>
          <p:nvPr/>
        </p:nvSpPr>
        <p:spPr>
          <a:xfrm>
            <a:off x="449943" y="505122"/>
            <a:ext cx="11292114" cy="5847755"/>
          </a:xfrm>
          <a:prstGeom prst="rect">
            <a:avLst/>
          </a:prstGeom>
          <a:noFill/>
        </p:spPr>
        <p:txBody>
          <a:bodyPr wrap="square">
            <a:spAutoFit/>
          </a:bodyPr>
          <a:lstStyle/>
          <a:p>
            <a:r>
              <a:rPr lang="en-IN" sz="2200">
                <a:latin typeface="Times New Roman" panose="02020603050405020304" pitchFamily="18" charset="0"/>
                <a:cs typeface="Times New Roman" panose="02020603050405020304" pitchFamily="18" charset="0"/>
              </a:rPr>
              <a:t>Payee Mode</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The system requests the user to place their finger on the sensor for authentication.</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The sensor obtains a new fingerprint image.</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The captured image is compared against stored fingerprint templates.</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If a match is found, the system presents the user with choices (Balance, Add Money, Pay, Exit) on the OLED display.</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The keypad is used to collect the user's selection.</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The system executes the chosen action:</a:t>
            </a:r>
          </a:p>
          <a:p>
            <a:pPr marL="914400" lvl="1" indent="-457200">
              <a:buFont typeface="+mj-lt"/>
              <a:buAutoNum type="arabicPeriod"/>
            </a:pPr>
            <a:r>
              <a:rPr lang="en-IN" sz="2200">
                <a:latin typeface="Times New Roman" panose="02020603050405020304" pitchFamily="18" charset="0"/>
                <a:cs typeface="Times New Roman" panose="02020603050405020304" pitchFamily="18" charset="0"/>
              </a:rPr>
              <a:t>Balance: Retrieves and displays the current wallet balance.</a:t>
            </a:r>
          </a:p>
          <a:p>
            <a:pPr marL="914400" lvl="1" indent="-457200">
              <a:buFont typeface="+mj-lt"/>
              <a:buAutoNum type="arabicPeriod"/>
            </a:pPr>
            <a:r>
              <a:rPr lang="en-IN" sz="2200">
                <a:latin typeface="Times New Roman" panose="02020603050405020304" pitchFamily="18" charset="0"/>
                <a:cs typeface="Times New Roman" panose="02020603050405020304" pitchFamily="18" charset="0"/>
              </a:rPr>
              <a:t>Add Money: Provides an interface to add funds to the wallet.</a:t>
            </a:r>
          </a:p>
          <a:p>
            <a:pPr marL="914400" lvl="1" indent="-457200">
              <a:buFont typeface="+mj-lt"/>
              <a:buAutoNum type="arabicPeriod"/>
            </a:pPr>
            <a:r>
              <a:rPr lang="en-IN" sz="2200">
                <a:latin typeface="Times New Roman" panose="02020603050405020304" pitchFamily="18" charset="0"/>
                <a:cs typeface="Times New Roman" panose="02020603050405020304" pitchFamily="18" charset="0"/>
              </a:rPr>
              <a:t>Pay: Initiates a secure payment process, contingent on sufficient balance.</a:t>
            </a:r>
          </a:p>
          <a:p>
            <a:pPr marL="914400" lvl="1" indent="-457200">
              <a:buFont typeface="+mj-lt"/>
              <a:buAutoNum type="arabicPeriod"/>
            </a:pPr>
            <a:r>
              <a:rPr lang="en-IN" sz="2200">
                <a:latin typeface="Times New Roman" panose="02020603050405020304" pitchFamily="18" charset="0"/>
                <a:cs typeface="Times New Roman" panose="02020603050405020304" pitchFamily="18" charset="0"/>
              </a:rPr>
              <a:t>Exit: Ends the payee session.</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The system communicates the payment status to the user (success/failure).</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Transaction data is either transmitted over a secure network connection to a central server or </a:t>
            </a:r>
            <a:r>
              <a:rPr lang="en-US" sz="2200">
                <a:latin typeface="Times New Roman" panose="02020603050405020304" pitchFamily="18" charset="0"/>
                <a:cs typeface="Times New Roman" panose="02020603050405020304" pitchFamily="18" charset="0"/>
              </a:rPr>
              <a:t>stored locally (e.g., SD card) with appropriate safeguards </a:t>
            </a:r>
            <a:r>
              <a:rPr lang="en-IN" sz="2200">
                <a:latin typeface="Times New Roman" panose="02020603050405020304" pitchFamily="18" charset="0"/>
                <a:cs typeface="Times New Roman" panose="02020603050405020304" pitchFamily="18" charset="0"/>
              </a:rPr>
              <a:t>for enhanced record-keeping and traceability.</a:t>
            </a:r>
          </a:p>
          <a:p>
            <a:pPr marL="342900" indent="-34290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For each completed transaction, essential details are captured, which the user can later access.</a:t>
            </a:r>
          </a:p>
        </p:txBody>
      </p:sp>
    </p:spTree>
    <p:extLst>
      <p:ext uri="{BB962C8B-B14F-4D97-AF65-F5344CB8AC3E}">
        <p14:creationId xmlns:p14="http://schemas.microsoft.com/office/powerpoint/2010/main" val="1096857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56922-E2D8-2E8A-A3EE-18D8E38DB73A}"/>
              </a:ext>
            </a:extLst>
          </p:cNvPr>
          <p:cNvSpPr txBox="1"/>
          <p:nvPr/>
        </p:nvSpPr>
        <p:spPr>
          <a:xfrm>
            <a:off x="821185" y="232776"/>
            <a:ext cx="5328703" cy="707886"/>
          </a:xfrm>
          <a:prstGeom prst="rect">
            <a:avLst/>
          </a:prstGeom>
          <a:noFill/>
        </p:spPr>
        <p:txBody>
          <a:bodyPr wrap="none" rtlCol="0">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Hardware Requirements:</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CA07D65-9872-4710-6457-A8662A4CEF61}"/>
              </a:ext>
            </a:extLst>
          </p:cNvPr>
          <p:cNvPicPr>
            <a:picLocks noChangeAspect="1"/>
          </p:cNvPicPr>
          <p:nvPr/>
        </p:nvPicPr>
        <p:blipFill>
          <a:blip r:embed="rId2"/>
          <a:stretch>
            <a:fillRect/>
          </a:stretch>
        </p:blipFill>
        <p:spPr>
          <a:xfrm>
            <a:off x="8912677" y="1608466"/>
            <a:ext cx="3142163" cy="3638550"/>
          </a:xfrm>
          <a:prstGeom prst="rect">
            <a:avLst/>
          </a:prstGeom>
        </p:spPr>
      </p:pic>
      <p:sp>
        <p:nvSpPr>
          <p:cNvPr id="5" name="TextBox 4">
            <a:extLst>
              <a:ext uri="{FF2B5EF4-FFF2-40B4-BE49-F238E27FC236}">
                <a16:creationId xmlns:a16="http://schemas.microsoft.com/office/drawing/2014/main" id="{CB50A7C6-EAAD-3954-C1A9-88E26E1B1B5C}"/>
              </a:ext>
            </a:extLst>
          </p:cNvPr>
          <p:cNvSpPr txBox="1"/>
          <p:nvPr/>
        </p:nvSpPr>
        <p:spPr>
          <a:xfrm>
            <a:off x="821185" y="1715467"/>
            <a:ext cx="7854870" cy="4708981"/>
          </a:xfrm>
          <a:prstGeom prst="rect">
            <a:avLst/>
          </a:prstGeom>
          <a:noFill/>
        </p:spPr>
        <p:txBody>
          <a:bodyPr wrap="square" lIns="91440" tIns="45720" rIns="91440" bIns="45720" anchor="t">
            <a:spAutoFit/>
          </a:bodyPr>
          <a:lstStyle/>
          <a:p>
            <a:pPr algn="just"/>
            <a:r>
              <a:rPr lang="en-IN" sz="2000">
                <a:latin typeface="Times New Roman" panose="02020603050405020304" pitchFamily="18" charset="0"/>
                <a:cs typeface="Times New Roman" panose="02020603050405020304" pitchFamily="18" charset="0"/>
              </a:rPr>
              <a:t>The ESP32 is a series of low-cost, low-power System-on-Chip (SoC) microcontrollers with integrated Wi-Fi and Bluetooth capabilities.</a:t>
            </a:r>
            <a:endParaRPr lang="en-US"/>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Powerful and Versatile Processor: </a:t>
            </a:r>
          </a:p>
          <a:p>
            <a:pPr lvl="2" algn="just"/>
            <a:r>
              <a:rPr lang="en-IN" sz="2000">
                <a:latin typeface="Times New Roman"/>
                <a:cs typeface="Times New Roman"/>
              </a:rPr>
              <a:t>Dual-core (or single-core in some variants) </a:t>
            </a:r>
            <a:r>
              <a:rPr lang="en-IN" sz="2000" err="1">
                <a:latin typeface="Times New Roman"/>
                <a:cs typeface="Times New Roman"/>
              </a:rPr>
              <a:t>Tensilica</a:t>
            </a:r>
            <a:r>
              <a:rPr lang="en-IN" sz="2000">
                <a:latin typeface="Times New Roman"/>
                <a:cs typeface="Times New Roman"/>
              </a:rPr>
              <a:t> Xtensa LX6 32-bit processor, clock speeds up to 240MHz.</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Wireless Connectivity: </a:t>
            </a:r>
          </a:p>
          <a:p>
            <a:pPr lvl="2" algn="just"/>
            <a:r>
              <a:rPr lang="en-IN" sz="2000">
                <a:latin typeface="Times New Roman" panose="02020603050405020304" pitchFamily="18" charset="0"/>
                <a:cs typeface="Times New Roman" panose="02020603050405020304" pitchFamily="18" charset="0"/>
              </a:rPr>
              <a:t>Integrated Wi-Fi (802.11 b/g/n) and Bluetooth 4.2 (BR/EDR) + BLE (Bluetooth Low Energy).</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Abundant Peripherals: </a:t>
            </a:r>
          </a:p>
          <a:p>
            <a:pPr lvl="2" algn="just"/>
            <a:r>
              <a:rPr lang="en-IN" sz="2000">
                <a:latin typeface="Times New Roman"/>
                <a:cs typeface="Times New Roman"/>
              </a:rPr>
              <a:t>34 GPIO pins, support for interfaces like UART(universal asynchronous receiver transmitter), I2C, SPI, I2S, touch sensors, Hall sensor, ADC, DAC, and more.</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Security: </a:t>
            </a:r>
          </a:p>
          <a:p>
            <a:pPr lvl="2" algn="just"/>
            <a:r>
              <a:rPr lang="en-IN" sz="2000">
                <a:latin typeface="Times New Roman" panose="02020603050405020304" pitchFamily="18" charset="0"/>
                <a:cs typeface="Times New Roman" panose="02020603050405020304" pitchFamily="18" charset="0"/>
              </a:rPr>
              <a:t>Hardware-based security features like secure boot, flash encryption and cryptographic accelerators.</a:t>
            </a:r>
          </a:p>
        </p:txBody>
      </p:sp>
      <p:sp>
        <p:nvSpPr>
          <p:cNvPr id="7" name="TextBox 6">
            <a:extLst>
              <a:ext uri="{FF2B5EF4-FFF2-40B4-BE49-F238E27FC236}">
                <a16:creationId xmlns:a16="http://schemas.microsoft.com/office/drawing/2014/main" id="{ABBE0895-E468-7296-13DB-12C91B803EBE}"/>
              </a:ext>
            </a:extLst>
          </p:cNvPr>
          <p:cNvSpPr txBox="1"/>
          <p:nvPr/>
        </p:nvSpPr>
        <p:spPr>
          <a:xfrm>
            <a:off x="821185" y="1092856"/>
            <a:ext cx="6097088" cy="523220"/>
          </a:xfrm>
          <a:prstGeom prst="rect">
            <a:avLst/>
          </a:prstGeom>
          <a:noFill/>
        </p:spPr>
        <p:txBody>
          <a:bodyPr wrap="square">
            <a:spAutoFit/>
          </a:bodyPr>
          <a:lstStyle/>
          <a:p>
            <a:r>
              <a:rPr lang="en-IN" sz="2800">
                <a:latin typeface="Times New Roman" panose="02020603050405020304" pitchFamily="18" charset="0"/>
                <a:cs typeface="Times New Roman" panose="02020603050405020304" pitchFamily="18" charset="0"/>
              </a:rPr>
              <a:t>ESP32 :</a:t>
            </a:r>
          </a:p>
        </p:txBody>
      </p:sp>
      <p:sp>
        <p:nvSpPr>
          <p:cNvPr id="4" name="TextBox 3">
            <a:extLst>
              <a:ext uri="{FF2B5EF4-FFF2-40B4-BE49-F238E27FC236}">
                <a16:creationId xmlns:a16="http://schemas.microsoft.com/office/drawing/2014/main" id="{B9B110F0-D5DB-0E41-61A5-03004332CD44}"/>
              </a:ext>
            </a:extLst>
          </p:cNvPr>
          <p:cNvSpPr txBox="1"/>
          <p:nvPr/>
        </p:nvSpPr>
        <p:spPr>
          <a:xfrm>
            <a:off x="10117587" y="4878942"/>
            <a:ext cx="135806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Fig2: ESP32</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77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22836FA-575B-BFA1-3E21-0DFB0235C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981" y="4313589"/>
            <a:ext cx="6191250" cy="19073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307 fingerprint module">
            <a:extLst>
              <a:ext uri="{FF2B5EF4-FFF2-40B4-BE49-F238E27FC236}">
                <a16:creationId xmlns:a16="http://schemas.microsoft.com/office/drawing/2014/main" id="{F3043543-0EDC-7F16-8048-84CEEC7FB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830" y="515257"/>
            <a:ext cx="32004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8AA9A-E26E-0D5C-1047-9D3093353FF6}"/>
              </a:ext>
            </a:extLst>
          </p:cNvPr>
          <p:cNvSpPr txBox="1"/>
          <p:nvPr/>
        </p:nvSpPr>
        <p:spPr>
          <a:xfrm>
            <a:off x="794685" y="1172462"/>
            <a:ext cx="7480382" cy="3170099"/>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R307 fingerprint sensor module captures and recognizes fingerprints. It uses an optical sensor to capture fingerprints. </a:t>
            </a:r>
            <a:endParaRPr lang="en-US"/>
          </a:p>
          <a:p>
            <a:pPr marL="285750" indent="-285750" algn="just">
              <a:buFont typeface="Arial" panose="020B0604020202020204" pitchFamily="34" charset="0"/>
              <a:buChar char="•"/>
            </a:pPr>
            <a:endParaRPr lang="en-IN"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a:latin typeface="Times New Roman"/>
                <a:cs typeface="Times New Roman"/>
              </a:rPr>
              <a:t>Typically communicates via a TTL(transistor </a:t>
            </a:r>
            <a:r>
              <a:rPr lang="en-US" sz="2000" err="1">
                <a:latin typeface="Times New Roman"/>
                <a:cs typeface="Times New Roman"/>
              </a:rPr>
              <a:t>transistor</a:t>
            </a:r>
            <a:r>
              <a:rPr lang="en-US" sz="2000">
                <a:latin typeface="Times New Roman"/>
                <a:cs typeface="Times New Roman"/>
              </a:rPr>
              <a:t> logic) UART interface, making it compatible with microcontrollers</a:t>
            </a:r>
            <a:r>
              <a:rPr lang="en-IN" sz="2000">
                <a:latin typeface="Times New Roman"/>
                <a:cs typeface="Times New Roman"/>
              </a:rPr>
              <a:t> .</a:t>
            </a:r>
          </a:p>
          <a:p>
            <a:pPr marL="285750" indent="-285750" algn="just">
              <a:buFont typeface="Arial" panose="020B0604020202020204" pitchFamily="34" charset="0"/>
              <a:buChar char="•"/>
            </a:pPr>
            <a:endParaRPr lang="en-IN"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Includes a DSP processor for handling fingerprint enrollment, image processing, matching, and template management.</a:t>
            </a:r>
          </a:p>
          <a:p>
            <a:pPr marL="285750" indent="-285750" algn="just">
              <a:buFont typeface="Arial" panose="020B0604020202020204" pitchFamily="34" charset="0"/>
              <a:buChar char="•"/>
            </a:pPr>
            <a:endParaRPr lang="en-IN"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It is used for scanning fingerprints of user.</a:t>
            </a:r>
          </a:p>
        </p:txBody>
      </p:sp>
      <p:sp>
        <p:nvSpPr>
          <p:cNvPr id="8" name="TextBox 7">
            <a:extLst>
              <a:ext uri="{FF2B5EF4-FFF2-40B4-BE49-F238E27FC236}">
                <a16:creationId xmlns:a16="http://schemas.microsoft.com/office/drawing/2014/main" id="{1FE5182E-6358-A6A2-26DA-A96629366DC9}"/>
              </a:ext>
            </a:extLst>
          </p:cNvPr>
          <p:cNvSpPr txBox="1"/>
          <p:nvPr/>
        </p:nvSpPr>
        <p:spPr>
          <a:xfrm>
            <a:off x="794685" y="375477"/>
            <a:ext cx="6097088" cy="523220"/>
          </a:xfrm>
          <a:prstGeom prst="rect">
            <a:avLst/>
          </a:prstGeom>
          <a:noFill/>
        </p:spPr>
        <p:txBody>
          <a:bodyPr wrap="square">
            <a:spAutoFit/>
          </a:bodyPr>
          <a:lstStyle/>
          <a:p>
            <a:r>
              <a:rPr lang="en-IN" sz="2800">
                <a:latin typeface="Times New Roman" panose="02020603050405020304" pitchFamily="18" charset="0"/>
                <a:cs typeface="Times New Roman" panose="02020603050405020304" pitchFamily="18" charset="0"/>
              </a:rPr>
              <a:t>R307 fingerprint sensor module: </a:t>
            </a:r>
          </a:p>
        </p:txBody>
      </p:sp>
      <p:sp>
        <p:nvSpPr>
          <p:cNvPr id="2" name="TextBox 1">
            <a:extLst>
              <a:ext uri="{FF2B5EF4-FFF2-40B4-BE49-F238E27FC236}">
                <a16:creationId xmlns:a16="http://schemas.microsoft.com/office/drawing/2014/main" id="{9728D4F4-2BC8-DE01-85A3-821F03741D91}"/>
              </a:ext>
            </a:extLst>
          </p:cNvPr>
          <p:cNvSpPr txBox="1"/>
          <p:nvPr/>
        </p:nvSpPr>
        <p:spPr>
          <a:xfrm>
            <a:off x="8469428" y="3605715"/>
            <a:ext cx="369120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Fig3: R307 Fingerprint sensor module</a:t>
            </a:r>
            <a:endParaRPr lang="en-I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2B7E97-B580-D2AD-D395-3D038F264639}"/>
              </a:ext>
            </a:extLst>
          </p:cNvPr>
          <p:cNvSpPr txBox="1"/>
          <p:nvPr/>
        </p:nvSpPr>
        <p:spPr>
          <a:xfrm>
            <a:off x="6281539" y="6239479"/>
            <a:ext cx="5076133" cy="369332"/>
          </a:xfrm>
          <a:prstGeom prst="rect">
            <a:avLst/>
          </a:prstGeom>
          <a:noFill/>
        </p:spPr>
        <p:txBody>
          <a:bodyPr wrap="none" lIns="91440" tIns="45720" rIns="91440" bIns="45720" rtlCol="0" anchor="t">
            <a:spAutoFit/>
          </a:bodyPr>
          <a:lstStyle/>
          <a:p>
            <a:r>
              <a:rPr lang="en-US" dirty="0">
                <a:latin typeface="Times New Roman"/>
                <a:cs typeface="Times New Roman"/>
              </a:rPr>
              <a:t>Fig4: Working principle of fingerprint sensor module</a:t>
            </a:r>
            <a:endParaRPr lang="en-IN" dirty="0">
              <a:latin typeface="Times New Roman"/>
              <a:cs typeface="Times New Roman"/>
            </a:endParaRPr>
          </a:p>
        </p:txBody>
      </p:sp>
    </p:spTree>
    <p:extLst>
      <p:ext uri="{BB962C8B-B14F-4D97-AF65-F5344CB8AC3E}">
        <p14:creationId xmlns:p14="http://schemas.microsoft.com/office/powerpoint/2010/main" val="419576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A8B2C-0C27-7ED8-B55E-33808E44CF4C}"/>
              </a:ext>
            </a:extLst>
          </p:cNvPr>
          <p:cNvSpPr>
            <a:spLocks noGrp="1"/>
          </p:cNvSpPr>
          <p:nvPr>
            <p:ph idx="1"/>
          </p:nvPr>
        </p:nvSpPr>
        <p:spPr>
          <a:xfrm>
            <a:off x="573742" y="752763"/>
            <a:ext cx="11044516" cy="5495365"/>
          </a:xfrm>
        </p:spPr>
        <p:txBody>
          <a:bodyPr>
            <a:normAutofit/>
          </a:bodyPr>
          <a:lstStyle/>
          <a:p>
            <a:pPr marL="0" indent="0" algn="ctr">
              <a:lnSpc>
                <a:spcPct val="100000"/>
              </a:lnSpc>
              <a:buNone/>
            </a:pPr>
            <a:r>
              <a:rPr lang="en-IN" b="1">
                <a:solidFill>
                  <a:srgbClr val="002060"/>
                </a:solidFill>
                <a:latin typeface="Times New Roman" panose="02020603050405020304" pitchFamily="18" charset="0"/>
                <a:cs typeface="Times New Roman" panose="02020603050405020304" pitchFamily="18" charset="0"/>
              </a:rPr>
              <a:t>INSTITUTE VISION</a:t>
            </a:r>
            <a:endParaRPr lang="en-US">
              <a:latin typeface="Times New Roman" panose="02020603050405020304" pitchFamily="18" charset="0"/>
              <a:cs typeface="Times New Roman" panose="02020603050405020304" pitchFamily="18" charset="0"/>
            </a:endParaRPr>
          </a:p>
          <a:p>
            <a:pPr marL="0" indent="0" algn="just">
              <a:lnSpc>
                <a:spcPct val="100000"/>
              </a:lnSpc>
              <a:buNone/>
            </a:pPr>
            <a:r>
              <a:rPr lang="en-US" sz="240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To be a center of excellence recognized nationally and internationally, in distinctive areas of engineering education and research, based on a culture of innovation and invention.</a:t>
            </a:r>
          </a:p>
          <a:p>
            <a:pPr marL="0" indent="0">
              <a:buNone/>
            </a:pPr>
            <a:r>
              <a:rPr lang="en-IN" sz="2400">
                <a:latin typeface="Times New Roman" panose="02020603050405020304" pitchFamily="18" charset="0"/>
                <a:cs typeface="Times New Roman" panose="02020603050405020304" pitchFamily="18" charset="0"/>
              </a:rPr>
              <a:t>                                        </a:t>
            </a:r>
          </a:p>
          <a:p>
            <a:pPr marL="0" indent="0" algn="ctr">
              <a:buNone/>
            </a:pPr>
            <a:r>
              <a:rPr lang="en-IN" b="1">
                <a:solidFill>
                  <a:srgbClr val="002060"/>
                </a:solidFill>
                <a:latin typeface="Times New Roman" panose="02020603050405020304" pitchFamily="18" charset="0"/>
                <a:cs typeface="Times New Roman" panose="02020603050405020304" pitchFamily="18" charset="0"/>
              </a:rPr>
              <a:t>INSTITUTE MISSION</a:t>
            </a:r>
          </a:p>
          <a:p>
            <a:pPr marL="0" indent="0" algn="just">
              <a:lnSpc>
                <a:spcPct val="100000"/>
              </a:lnSpc>
              <a:buNone/>
            </a:pPr>
            <a:r>
              <a:rPr lang="en-US" sz="240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BIET contributes to the growth and development of its students by imparting a broad based engineering education and empowering them to be successful in their chosen field by inculcating in them positive approach, leadership qualities and ethical values.</a:t>
            </a:r>
          </a:p>
          <a:p>
            <a:pPr marL="0" indent="0">
              <a:buNone/>
            </a:pPr>
            <a:endParaRPr lang="en-IN" sz="24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781DA6D-4920-93B6-085E-35427305C287}"/>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4046648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496D1-8F59-EC96-DC64-361265BAAD81}"/>
              </a:ext>
            </a:extLst>
          </p:cNvPr>
          <p:cNvPicPr>
            <a:picLocks noChangeAspect="1"/>
          </p:cNvPicPr>
          <p:nvPr/>
        </p:nvPicPr>
        <p:blipFill>
          <a:blip r:embed="rId2"/>
          <a:stretch>
            <a:fillRect/>
          </a:stretch>
        </p:blipFill>
        <p:spPr>
          <a:xfrm>
            <a:off x="8329999" y="59264"/>
            <a:ext cx="3059174" cy="3043645"/>
          </a:xfrm>
          <a:prstGeom prst="rect">
            <a:avLst/>
          </a:prstGeom>
        </p:spPr>
      </p:pic>
      <p:sp>
        <p:nvSpPr>
          <p:cNvPr id="6" name="TextBox 5">
            <a:extLst>
              <a:ext uri="{FF2B5EF4-FFF2-40B4-BE49-F238E27FC236}">
                <a16:creationId xmlns:a16="http://schemas.microsoft.com/office/drawing/2014/main" id="{CF536532-7098-4FC2-B13A-60A990A914D5}"/>
              </a:ext>
            </a:extLst>
          </p:cNvPr>
          <p:cNvSpPr txBox="1"/>
          <p:nvPr/>
        </p:nvSpPr>
        <p:spPr>
          <a:xfrm>
            <a:off x="605789" y="1425565"/>
            <a:ext cx="7284174" cy="132343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IN" sz="2000" dirty="0">
                <a:latin typeface="Times New Roman"/>
                <a:cs typeface="Times New Roman"/>
              </a:rPr>
              <a:t>The 1.3″ OLED display </a:t>
            </a:r>
            <a:r>
              <a:rPr lang="en-US" sz="2000" dirty="0">
                <a:latin typeface="Times New Roman"/>
                <a:cs typeface="Times New Roman"/>
              </a:rPr>
              <a:t>is </a:t>
            </a:r>
            <a:r>
              <a:rPr lang="en-IN" sz="2000" dirty="0">
                <a:latin typeface="Times New Roman"/>
                <a:cs typeface="Times New Roman"/>
              </a:rPr>
              <a:t> perfect when in need of an ultra-small display. It is an OLED monochrome 128×64 dot matrix display module with I2C Interface. </a:t>
            </a: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It is used for displaying appropriate information of user.</a:t>
            </a:r>
          </a:p>
        </p:txBody>
      </p:sp>
      <p:sp>
        <p:nvSpPr>
          <p:cNvPr id="8" name="TextBox 7">
            <a:extLst>
              <a:ext uri="{FF2B5EF4-FFF2-40B4-BE49-F238E27FC236}">
                <a16:creationId xmlns:a16="http://schemas.microsoft.com/office/drawing/2014/main" id="{2E762F5E-8BF5-9CA8-82E1-B26A8805608D}"/>
              </a:ext>
            </a:extLst>
          </p:cNvPr>
          <p:cNvSpPr txBox="1"/>
          <p:nvPr/>
        </p:nvSpPr>
        <p:spPr>
          <a:xfrm>
            <a:off x="605789" y="4108996"/>
            <a:ext cx="6337119" cy="1323439"/>
          </a:xfrm>
          <a:prstGeom prst="rect">
            <a:avLst/>
          </a:prstGeom>
          <a:noFill/>
        </p:spPr>
        <p:txBody>
          <a:bodyPr wrap="square">
            <a:spAutoFit/>
          </a:bodyPr>
          <a:lstStyle/>
          <a:p>
            <a:pPr marL="285750" indent="-285750">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4×4 matrix keypad is an input device. </a:t>
            </a:r>
          </a:p>
          <a:p>
            <a:pPr marL="285750" indent="-285750">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It has 16 keys in total, which means it can provide 16 input values. </a:t>
            </a:r>
          </a:p>
          <a:p>
            <a:pPr marL="285750" indent="-285750">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It used only 8 GPIO pins of a microcontroller.</a:t>
            </a:r>
          </a:p>
        </p:txBody>
      </p:sp>
      <p:pic>
        <p:nvPicPr>
          <p:cNvPr id="2050" name="Picture 2" descr="Image result for 4x4 keypad discription">
            <a:extLst>
              <a:ext uri="{FF2B5EF4-FFF2-40B4-BE49-F238E27FC236}">
                <a16:creationId xmlns:a16="http://schemas.microsoft.com/office/drawing/2014/main" id="{46EC9E1D-ED47-25B0-5A56-9E0760FE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963" y="3281414"/>
            <a:ext cx="3939245" cy="31730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4FD804-20A4-97E8-85B2-9DD05393A9AF}"/>
              </a:ext>
            </a:extLst>
          </p:cNvPr>
          <p:cNvSpPr txBox="1"/>
          <p:nvPr/>
        </p:nvSpPr>
        <p:spPr>
          <a:xfrm>
            <a:off x="369322" y="750164"/>
            <a:ext cx="6097088"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1.3″ OLED display :</a:t>
            </a:r>
          </a:p>
        </p:txBody>
      </p:sp>
      <p:sp>
        <p:nvSpPr>
          <p:cNvPr id="12" name="TextBox 11">
            <a:extLst>
              <a:ext uri="{FF2B5EF4-FFF2-40B4-BE49-F238E27FC236}">
                <a16:creationId xmlns:a16="http://schemas.microsoft.com/office/drawing/2014/main" id="{4D79E28B-BDB0-137E-040C-8EC52176EFA4}"/>
              </a:ext>
            </a:extLst>
          </p:cNvPr>
          <p:cNvSpPr txBox="1"/>
          <p:nvPr/>
        </p:nvSpPr>
        <p:spPr>
          <a:xfrm>
            <a:off x="369322" y="3576587"/>
            <a:ext cx="6097088"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4×4 matrix keypad: </a:t>
            </a:r>
          </a:p>
        </p:txBody>
      </p:sp>
      <p:sp>
        <p:nvSpPr>
          <p:cNvPr id="3" name="TextBox 2">
            <a:extLst>
              <a:ext uri="{FF2B5EF4-FFF2-40B4-BE49-F238E27FC236}">
                <a16:creationId xmlns:a16="http://schemas.microsoft.com/office/drawing/2014/main" id="{0AAB6B06-03E1-D802-25E6-BDB0F6538514}"/>
              </a:ext>
            </a:extLst>
          </p:cNvPr>
          <p:cNvSpPr txBox="1"/>
          <p:nvPr/>
        </p:nvSpPr>
        <p:spPr>
          <a:xfrm>
            <a:off x="8664289" y="2822830"/>
            <a:ext cx="2518638" cy="369332"/>
          </a:xfrm>
          <a:prstGeom prst="rect">
            <a:avLst/>
          </a:prstGeom>
          <a:noFill/>
        </p:spPr>
        <p:txBody>
          <a:bodyPr wrap="none" lIns="91440" tIns="45720" rIns="91440" bIns="45720" rtlCol="0" anchor="t">
            <a:spAutoFit/>
          </a:bodyPr>
          <a:lstStyle/>
          <a:p>
            <a:r>
              <a:rPr lang="en-US" dirty="0">
                <a:latin typeface="Times New Roman"/>
                <a:cs typeface="Times New Roman"/>
              </a:rPr>
              <a:t>Fig5: 1.3” OLED display</a:t>
            </a:r>
            <a:endParaRPr lang="en-IN" dirty="0">
              <a:latin typeface="Times New Roman"/>
              <a:cs typeface="Times New Roman"/>
            </a:endParaRPr>
          </a:p>
        </p:txBody>
      </p:sp>
      <p:sp>
        <p:nvSpPr>
          <p:cNvPr id="4" name="TextBox 3">
            <a:extLst>
              <a:ext uri="{FF2B5EF4-FFF2-40B4-BE49-F238E27FC236}">
                <a16:creationId xmlns:a16="http://schemas.microsoft.com/office/drawing/2014/main" id="{5F76EEBB-27C4-FA7B-A829-2059DF3CAD55}"/>
              </a:ext>
            </a:extLst>
          </p:cNvPr>
          <p:cNvSpPr txBox="1"/>
          <p:nvPr/>
        </p:nvSpPr>
        <p:spPr>
          <a:xfrm>
            <a:off x="8645053" y="6359049"/>
            <a:ext cx="253787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Fig6: 4X4 Matrix keypad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74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 5V Charger|10W Wall Charger with USB Cable|Compatible for Mobile, Headphones, TWS, Game Console, Power Banks|Fast Charg...">
            <a:extLst>
              <a:ext uri="{FF2B5EF4-FFF2-40B4-BE49-F238E27FC236}">
                <a16:creationId xmlns:a16="http://schemas.microsoft.com/office/drawing/2014/main" id="{EA4E68D8-307E-3E1B-985E-1E3C79BB81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7412" y="1148571"/>
            <a:ext cx="3081504" cy="2384338"/>
          </a:xfrm>
          <a:prstGeom prst="rect">
            <a:avLst/>
          </a:prstGeom>
          <a:noFill/>
        </p:spPr>
      </p:pic>
      <p:sp>
        <p:nvSpPr>
          <p:cNvPr id="8" name="TextBox 7">
            <a:extLst>
              <a:ext uri="{FF2B5EF4-FFF2-40B4-BE49-F238E27FC236}">
                <a16:creationId xmlns:a16="http://schemas.microsoft.com/office/drawing/2014/main" id="{775FC835-6859-15C0-3DD5-9F44579DB05A}"/>
              </a:ext>
            </a:extLst>
          </p:cNvPr>
          <p:cNvSpPr txBox="1"/>
          <p:nvPr/>
        </p:nvSpPr>
        <p:spPr>
          <a:xfrm>
            <a:off x="1198417" y="3341792"/>
            <a:ext cx="6096000"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18650 li-ion battery:</a:t>
            </a:r>
          </a:p>
        </p:txBody>
      </p:sp>
      <p:sp>
        <p:nvSpPr>
          <p:cNvPr id="10" name="TextBox 9">
            <a:extLst>
              <a:ext uri="{FF2B5EF4-FFF2-40B4-BE49-F238E27FC236}">
                <a16:creationId xmlns:a16="http://schemas.microsoft.com/office/drawing/2014/main" id="{E6AD9E4E-6EC8-5242-A367-FA153EACE50C}"/>
              </a:ext>
            </a:extLst>
          </p:cNvPr>
          <p:cNvSpPr txBox="1"/>
          <p:nvPr/>
        </p:nvSpPr>
        <p:spPr>
          <a:xfrm>
            <a:off x="1198417" y="3891810"/>
            <a:ext cx="6851073" cy="2246769"/>
          </a:xfrm>
          <a:prstGeom prst="rect">
            <a:avLst/>
          </a:prstGeom>
          <a:noFill/>
        </p:spPr>
        <p:txBody>
          <a:bodyPr wrap="square">
            <a:spAutoFit/>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18650 battery has a standardized cylindrical shape with dimensions of 18mm in diameter and 65mm in length. Its capacity typically ranges from 1800mAh to 3500mAh, with the most common being around 2600mAh to 3000mAh.</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nominal voltage of an 18650 battery is 3.7 volts, and it is fully charged at 4.2 volts. The discharge cutoff voltage is usually around 2.5 to 3.0 volts.</a:t>
            </a:r>
          </a:p>
        </p:txBody>
      </p:sp>
      <p:pic>
        <p:nvPicPr>
          <p:cNvPr id="11" name="Picture 10" descr="Image result for 18650 li-ion battery">
            <a:extLst>
              <a:ext uri="{FF2B5EF4-FFF2-40B4-BE49-F238E27FC236}">
                <a16:creationId xmlns:a16="http://schemas.microsoft.com/office/drawing/2014/main" id="{B32733E6-2808-C1BF-3CA5-C650FEE812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58350" y="4530291"/>
            <a:ext cx="2171700" cy="1635125"/>
          </a:xfrm>
          <a:prstGeom prst="rect">
            <a:avLst/>
          </a:prstGeom>
          <a:noFill/>
          <a:ln>
            <a:noFill/>
          </a:ln>
        </p:spPr>
      </p:pic>
      <p:sp>
        <p:nvSpPr>
          <p:cNvPr id="13" name="TextBox 12">
            <a:extLst>
              <a:ext uri="{FF2B5EF4-FFF2-40B4-BE49-F238E27FC236}">
                <a16:creationId xmlns:a16="http://schemas.microsoft.com/office/drawing/2014/main" id="{503BA64A-12E0-DDBD-1E6A-908023F76C2A}"/>
              </a:ext>
            </a:extLst>
          </p:cNvPr>
          <p:cNvSpPr txBox="1"/>
          <p:nvPr/>
        </p:nvSpPr>
        <p:spPr>
          <a:xfrm>
            <a:off x="1198417" y="1719972"/>
            <a:ext cx="6096000" cy="70788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5 Volt 2 Amp Power Adapter takes an AC INPUT of 100-240V and gives 5V 2A DC output.</a:t>
            </a:r>
          </a:p>
        </p:txBody>
      </p:sp>
      <p:sp>
        <p:nvSpPr>
          <p:cNvPr id="15" name="TextBox 14">
            <a:extLst>
              <a:ext uri="{FF2B5EF4-FFF2-40B4-BE49-F238E27FC236}">
                <a16:creationId xmlns:a16="http://schemas.microsoft.com/office/drawing/2014/main" id="{EB08F5C1-3583-0155-AD5A-3E7385FBE62D}"/>
              </a:ext>
            </a:extLst>
          </p:cNvPr>
          <p:cNvSpPr txBox="1"/>
          <p:nvPr/>
        </p:nvSpPr>
        <p:spPr>
          <a:xfrm>
            <a:off x="1198417" y="1148571"/>
            <a:ext cx="6096000"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Power Supply:</a:t>
            </a:r>
          </a:p>
        </p:txBody>
      </p:sp>
      <p:sp>
        <p:nvSpPr>
          <p:cNvPr id="16" name="TextBox 15">
            <a:extLst>
              <a:ext uri="{FF2B5EF4-FFF2-40B4-BE49-F238E27FC236}">
                <a16:creationId xmlns:a16="http://schemas.microsoft.com/office/drawing/2014/main" id="{6AB1D9C8-A4FE-13F3-145D-02BA840643C7}"/>
              </a:ext>
            </a:extLst>
          </p:cNvPr>
          <p:cNvSpPr txBox="1"/>
          <p:nvPr/>
        </p:nvSpPr>
        <p:spPr>
          <a:xfrm>
            <a:off x="9484881" y="3495680"/>
            <a:ext cx="2559483" cy="369332"/>
          </a:xfrm>
          <a:prstGeom prst="rect">
            <a:avLst/>
          </a:prstGeom>
          <a:noFill/>
        </p:spPr>
        <p:txBody>
          <a:bodyPr wrap="none" lIns="91440" tIns="45720" rIns="91440" bIns="45720" rtlCol="0" anchor="t">
            <a:spAutoFit/>
          </a:bodyPr>
          <a:lstStyle/>
          <a:p>
            <a:r>
              <a:rPr lang="en-US" dirty="0">
                <a:latin typeface="Times New Roman"/>
                <a:cs typeface="Times New Roman"/>
              </a:rPr>
              <a:t>Fig7: 5V 2A DC Adapter </a:t>
            </a:r>
            <a:endParaRPr lang="en-IN" dirty="0">
              <a:latin typeface="Times New Roman"/>
              <a:cs typeface="Times New Roman"/>
            </a:endParaRPr>
          </a:p>
        </p:txBody>
      </p:sp>
      <p:sp>
        <p:nvSpPr>
          <p:cNvPr id="17" name="TextBox 16">
            <a:extLst>
              <a:ext uri="{FF2B5EF4-FFF2-40B4-BE49-F238E27FC236}">
                <a16:creationId xmlns:a16="http://schemas.microsoft.com/office/drawing/2014/main" id="{69256665-3751-BF8B-7E07-2337E180238B}"/>
              </a:ext>
            </a:extLst>
          </p:cNvPr>
          <p:cNvSpPr txBox="1"/>
          <p:nvPr/>
        </p:nvSpPr>
        <p:spPr>
          <a:xfrm>
            <a:off x="9507107" y="6212121"/>
            <a:ext cx="2621230" cy="369332"/>
          </a:xfrm>
          <a:prstGeom prst="rect">
            <a:avLst/>
          </a:prstGeom>
          <a:noFill/>
        </p:spPr>
        <p:txBody>
          <a:bodyPr wrap="none" lIns="91440" tIns="45720" rIns="91440" bIns="45720" rtlCol="0" anchor="t">
            <a:spAutoFit/>
          </a:bodyPr>
          <a:lstStyle/>
          <a:p>
            <a:r>
              <a:rPr lang="en-US" dirty="0">
                <a:latin typeface="Times New Roman"/>
                <a:cs typeface="Times New Roman"/>
              </a:rPr>
              <a:t>Fig8: 18650 li-ion battery </a:t>
            </a:r>
            <a:endParaRPr lang="en-IN" dirty="0">
              <a:latin typeface="Times New Roman"/>
              <a:cs typeface="Times New Roman"/>
            </a:endParaRPr>
          </a:p>
        </p:txBody>
      </p:sp>
    </p:spTree>
    <p:extLst>
      <p:ext uri="{BB962C8B-B14F-4D97-AF65-F5344CB8AC3E}">
        <p14:creationId xmlns:p14="http://schemas.microsoft.com/office/powerpoint/2010/main" val="98472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5861E3-C7D5-048A-331E-DC21060B46DC}"/>
              </a:ext>
            </a:extLst>
          </p:cNvPr>
          <p:cNvSpPr txBox="1"/>
          <p:nvPr/>
        </p:nvSpPr>
        <p:spPr>
          <a:xfrm>
            <a:off x="625528" y="3581"/>
            <a:ext cx="2417308" cy="707886"/>
          </a:xfrm>
          <a:prstGeom prst="rect">
            <a:avLst/>
          </a:prstGeom>
          <a:noFill/>
        </p:spPr>
        <p:txBody>
          <a:bodyPr wrap="square">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Interfacing</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BD4A75-D916-E707-6F95-C87538B74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585329" y="1638755"/>
            <a:ext cx="3988475" cy="3989939"/>
          </a:xfrm>
          <a:prstGeom prst="rect">
            <a:avLst/>
          </a:prstGeom>
        </p:spPr>
      </p:pic>
      <p:sp>
        <p:nvSpPr>
          <p:cNvPr id="9" name="TextBox 8">
            <a:extLst>
              <a:ext uri="{FF2B5EF4-FFF2-40B4-BE49-F238E27FC236}">
                <a16:creationId xmlns:a16="http://schemas.microsoft.com/office/drawing/2014/main" id="{BA327E7E-BB86-CFA3-23FB-E5D774B52092}"/>
              </a:ext>
            </a:extLst>
          </p:cNvPr>
          <p:cNvSpPr txBox="1"/>
          <p:nvPr/>
        </p:nvSpPr>
        <p:spPr>
          <a:xfrm>
            <a:off x="5030418" y="6201097"/>
            <a:ext cx="2383986" cy="369332"/>
          </a:xfrm>
          <a:prstGeom prst="rect">
            <a:avLst/>
          </a:prstGeom>
          <a:noFill/>
        </p:spPr>
        <p:txBody>
          <a:bodyPr wrap="none" lIns="91440" tIns="45720" rIns="91440" bIns="45720" rtlCol="0" anchor="t">
            <a:spAutoFit/>
          </a:bodyPr>
          <a:lstStyle/>
          <a:p>
            <a:r>
              <a:rPr lang="en-IN">
                <a:latin typeface="Times New Roman"/>
                <a:cs typeface="Times New Roman"/>
              </a:rPr>
              <a:t>Fig 9: Keypad </a:t>
            </a:r>
            <a:r>
              <a:rPr lang="en-US">
                <a:latin typeface="Times New Roman"/>
                <a:cs typeface="Times New Roman"/>
              </a:rPr>
              <a:t>Interface</a:t>
            </a:r>
            <a:endParaRPr lang="en-IN">
              <a:latin typeface="Times New Roman"/>
              <a:cs typeface="Times New Roman"/>
            </a:endParaRPr>
          </a:p>
        </p:txBody>
      </p:sp>
      <p:pic>
        <p:nvPicPr>
          <p:cNvPr id="8" name="Picture 7">
            <a:extLst>
              <a:ext uri="{FF2B5EF4-FFF2-40B4-BE49-F238E27FC236}">
                <a16:creationId xmlns:a16="http://schemas.microsoft.com/office/drawing/2014/main" id="{4D3BBF5F-7A85-5AE7-3F23-1A0246D08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59654" y="2600105"/>
            <a:ext cx="195943" cy="1219200"/>
          </a:xfrm>
          <a:prstGeom prst="rect">
            <a:avLst/>
          </a:prstGeom>
        </p:spPr>
      </p:pic>
      <p:sp>
        <p:nvSpPr>
          <p:cNvPr id="51" name="Rectangle 50">
            <a:extLst>
              <a:ext uri="{FF2B5EF4-FFF2-40B4-BE49-F238E27FC236}">
                <a16:creationId xmlns:a16="http://schemas.microsoft.com/office/drawing/2014/main" id="{EFCB37A0-D616-ACC8-AB2C-3087FDA31635}"/>
              </a:ext>
            </a:extLst>
          </p:cNvPr>
          <p:cNvSpPr/>
          <p:nvPr/>
        </p:nvSpPr>
        <p:spPr>
          <a:xfrm>
            <a:off x="997674" y="1586828"/>
            <a:ext cx="1537855" cy="76200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Power supply</a:t>
            </a:r>
          </a:p>
        </p:txBody>
      </p:sp>
      <p:sp>
        <p:nvSpPr>
          <p:cNvPr id="52" name="Rectangle 51">
            <a:extLst>
              <a:ext uri="{FF2B5EF4-FFF2-40B4-BE49-F238E27FC236}">
                <a16:creationId xmlns:a16="http://schemas.microsoft.com/office/drawing/2014/main" id="{6D8089A4-B413-BD36-9C63-F8E17FEAB17E}"/>
              </a:ext>
            </a:extLst>
          </p:cNvPr>
          <p:cNvSpPr/>
          <p:nvPr/>
        </p:nvSpPr>
        <p:spPr>
          <a:xfrm>
            <a:off x="801139" y="3131533"/>
            <a:ext cx="2019301" cy="2459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ESP32</a:t>
            </a:r>
          </a:p>
        </p:txBody>
      </p:sp>
      <p:sp>
        <p:nvSpPr>
          <p:cNvPr id="53" name="Rectangle 52">
            <a:extLst>
              <a:ext uri="{FF2B5EF4-FFF2-40B4-BE49-F238E27FC236}">
                <a16:creationId xmlns:a16="http://schemas.microsoft.com/office/drawing/2014/main" id="{C8D7961A-E60C-8641-16C3-079637E1F188}"/>
              </a:ext>
            </a:extLst>
          </p:cNvPr>
          <p:cNvSpPr/>
          <p:nvPr/>
        </p:nvSpPr>
        <p:spPr>
          <a:xfrm>
            <a:off x="4482985" y="3131533"/>
            <a:ext cx="2234046" cy="2459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FF</a:t>
            </a:r>
            <a:r>
              <a:rPr lang="en-US">
                <a:solidFill>
                  <a:schemeClr val="tx1"/>
                </a:solidFill>
              </a:rPr>
              <a:t>4X4 Matrix </a:t>
            </a:r>
          </a:p>
          <a:p>
            <a:pPr algn="ctr"/>
            <a:r>
              <a:rPr lang="en-US">
                <a:solidFill>
                  <a:schemeClr val="tx1"/>
                </a:solidFill>
              </a:rPr>
              <a:t>Keypad</a:t>
            </a:r>
            <a:endParaRPr lang="en-US"/>
          </a:p>
        </p:txBody>
      </p:sp>
      <p:cxnSp>
        <p:nvCxnSpPr>
          <p:cNvPr id="54" name="Straight Connector 53">
            <a:extLst>
              <a:ext uri="{FF2B5EF4-FFF2-40B4-BE49-F238E27FC236}">
                <a16:creationId xmlns:a16="http://schemas.microsoft.com/office/drawing/2014/main" id="{3B34F1C8-D677-9EB5-CA7D-8ED680DF1A1D}"/>
              </a:ext>
            </a:extLst>
          </p:cNvPr>
          <p:cNvCxnSpPr>
            <a:cxnSpLocks/>
          </p:cNvCxnSpPr>
          <p:nvPr/>
        </p:nvCxnSpPr>
        <p:spPr>
          <a:xfrm>
            <a:off x="2015115" y="2369534"/>
            <a:ext cx="0" cy="782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877C0F0-641D-E8BE-1683-2C49B40F7359}"/>
              </a:ext>
            </a:extLst>
          </p:cNvPr>
          <p:cNvSpPr txBox="1"/>
          <p:nvPr/>
        </p:nvSpPr>
        <p:spPr>
          <a:xfrm>
            <a:off x="867814" y="2746159"/>
            <a:ext cx="514350" cy="369332"/>
          </a:xfrm>
          <a:prstGeom prst="rect">
            <a:avLst/>
          </a:prstGeom>
          <a:noFill/>
        </p:spPr>
        <p:txBody>
          <a:bodyPr wrap="square" rtlCol="0">
            <a:spAutoFit/>
          </a:bodyPr>
          <a:lstStyle/>
          <a:p>
            <a:r>
              <a:rPr lang="en-US" dirty="0"/>
              <a:t>Vcc</a:t>
            </a:r>
          </a:p>
        </p:txBody>
      </p:sp>
      <p:sp>
        <p:nvSpPr>
          <p:cNvPr id="56" name="TextBox 55">
            <a:extLst>
              <a:ext uri="{FF2B5EF4-FFF2-40B4-BE49-F238E27FC236}">
                <a16:creationId xmlns:a16="http://schemas.microsoft.com/office/drawing/2014/main" id="{90E93D54-0101-AEBA-118E-66317DFDF25A}"/>
              </a:ext>
            </a:extLst>
          </p:cNvPr>
          <p:cNvSpPr txBox="1"/>
          <p:nvPr/>
        </p:nvSpPr>
        <p:spPr>
          <a:xfrm>
            <a:off x="2195239" y="2741495"/>
            <a:ext cx="578428" cy="369332"/>
          </a:xfrm>
          <a:prstGeom prst="rect">
            <a:avLst/>
          </a:prstGeom>
          <a:noFill/>
        </p:spPr>
        <p:txBody>
          <a:bodyPr wrap="square" rtlCol="0">
            <a:spAutoFit/>
          </a:bodyPr>
          <a:lstStyle/>
          <a:p>
            <a:r>
              <a:rPr lang="en-US"/>
              <a:t>Gnd</a:t>
            </a:r>
          </a:p>
        </p:txBody>
      </p:sp>
      <p:cxnSp>
        <p:nvCxnSpPr>
          <p:cNvPr id="57" name="Straight Connector 56">
            <a:extLst>
              <a:ext uri="{FF2B5EF4-FFF2-40B4-BE49-F238E27FC236}">
                <a16:creationId xmlns:a16="http://schemas.microsoft.com/office/drawing/2014/main" id="{2BD713B7-40EF-97EB-E9A7-DD3E0F2196D4}"/>
              </a:ext>
            </a:extLst>
          </p:cNvPr>
          <p:cNvCxnSpPr/>
          <p:nvPr/>
        </p:nvCxnSpPr>
        <p:spPr>
          <a:xfrm>
            <a:off x="1448839" y="2369534"/>
            <a:ext cx="0" cy="7619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FC627E2-4F67-585C-F953-862D0FB23043}"/>
              </a:ext>
            </a:extLst>
          </p:cNvPr>
          <p:cNvCxnSpPr/>
          <p:nvPr/>
        </p:nvCxnSpPr>
        <p:spPr>
          <a:xfrm>
            <a:off x="2820439" y="3685715"/>
            <a:ext cx="16625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BEB2B8-3923-A551-79AD-A92A4F4C63CB}"/>
              </a:ext>
            </a:extLst>
          </p:cNvPr>
          <p:cNvCxnSpPr/>
          <p:nvPr/>
        </p:nvCxnSpPr>
        <p:spPr>
          <a:xfrm>
            <a:off x="2820438" y="3990515"/>
            <a:ext cx="16625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3CE475-D7B6-23EC-ABE3-9D63570C5B53}"/>
              </a:ext>
            </a:extLst>
          </p:cNvPr>
          <p:cNvCxnSpPr/>
          <p:nvPr/>
        </p:nvCxnSpPr>
        <p:spPr>
          <a:xfrm>
            <a:off x="2820440" y="4285461"/>
            <a:ext cx="16625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0227B1-5FFB-F7BD-6CAA-5E750A395678}"/>
              </a:ext>
            </a:extLst>
          </p:cNvPr>
          <p:cNvCxnSpPr/>
          <p:nvPr/>
        </p:nvCxnSpPr>
        <p:spPr>
          <a:xfrm>
            <a:off x="2855074" y="4572037"/>
            <a:ext cx="16625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FF4678-AF71-CBF9-D057-3C7DA21516AE}"/>
              </a:ext>
            </a:extLst>
          </p:cNvPr>
          <p:cNvCxnSpPr/>
          <p:nvPr/>
        </p:nvCxnSpPr>
        <p:spPr>
          <a:xfrm>
            <a:off x="2820435" y="4796451"/>
            <a:ext cx="16625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9E09FE4-3803-C23A-F935-985C16047074}"/>
              </a:ext>
            </a:extLst>
          </p:cNvPr>
          <p:cNvCxnSpPr/>
          <p:nvPr/>
        </p:nvCxnSpPr>
        <p:spPr>
          <a:xfrm flipH="1">
            <a:off x="2820440" y="3419922"/>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CC1356F-8472-A2C6-8476-FB89FF469D78}"/>
              </a:ext>
            </a:extLst>
          </p:cNvPr>
          <p:cNvCxnSpPr/>
          <p:nvPr/>
        </p:nvCxnSpPr>
        <p:spPr>
          <a:xfrm flipH="1">
            <a:off x="2820433" y="3685715"/>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C010878-B2FB-C684-7B9B-61EF006D5F83}"/>
              </a:ext>
            </a:extLst>
          </p:cNvPr>
          <p:cNvCxnSpPr/>
          <p:nvPr/>
        </p:nvCxnSpPr>
        <p:spPr>
          <a:xfrm flipH="1">
            <a:off x="2834293" y="3990515"/>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2375025-9E87-04C1-4EF5-87A2B6F3B33E}"/>
              </a:ext>
            </a:extLst>
          </p:cNvPr>
          <p:cNvCxnSpPr/>
          <p:nvPr/>
        </p:nvCxnSpPr>
        <p:spPr>
          <a:xfrm flipH="1">
            <a:off x="2820433" y="4285461"/>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A18E071-6542-150C-5B40-190D91D4948A}"/>
              </a:ext>
            </a:extLst>
          </p:cNvPr>
          <p:cNvCxnSpPr>
            <a:cxnSpLocks/>
          </p:cNvCxnSpPr>
          <p:nvPr/>
        </p:nvCxnSpPr>
        <p:spPr>
          <a:xfrm flipH="1">
            <a:off x="2820433" y="4572037"/>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F348F6C-5FD5-6FEB-C21A-1475905970BA}"/>
              </a:ext>
            </a:extLst>
          </p:cNvPr>
          <p:cNvCxnSpPr/>
          <p:nvPr/>
        </p:nvCxnSpPr>
        <p:spPr>
          <a:xfrm flipH="1">
            <a:off x="2820433" y="4796451"/>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A47E4FA-C852-C82A-BB90-5390D3A4AEB4}"/>
              </a:ext>
            </a:extLst>
          </p:cNvPr>
          <p:cNvCxnSpPr/>
          <p:nvPr/>
        </p:nvCxnSpPr>
        <p:spPr>
          <a:xfrm flipH="1">
            <a:off x="2820433" y="5057315"/>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B95B961-8D49-4C23-BA23-C3BDB62B4888}"/>
              </a:ext>
            </a:extLst>
          </p:cNvPr>
          <p:cNvCxnSpPr/>
          <p:nvPr/>
        </p:nvCxnSpPr>
        <p:spPr>
          <a:xfrm flipH="1">
            <a:off x="2820433" y="5285915"/>
            <a:ext cx="1662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145B3FA-BBDD-4BFC-B93F-2FF35CB40EB5}"/>
              </a:ext>
            </a:extLst>
          </p:cNvPr>
          <p:cNvSpPr txBox="1"/>
          <p:nvPr/>
        </p:nvSpPr>
        <p:spPr>
          <a:xfrm>
            <a:off x="1973580" y="3180023"/>
            <a:ext cx="1006182" cy="369332"/>
          </a:xfrm>
          <a:prstGeom prst="rect">
            <a:avLst/>
          </a:prstGeom>
          <a:noFill/>
        </p:spPr>
        <p:txBody>
          <a:bodyPr wrap="square" rtlCol="0">
            <a:spAutoFit/>
          </a:bodyPr>
          <a:lstStyle/>
          <a:p>
            <a:r>
              <a:rPr lang="en-US"/>
              <a:t>GPIO13</a:t>
            </a:r>
          </a:p>
        </p:txBody>
      </p:sp>
      <p:sp>
        <p:nvSpPr>
          <p:cNvPr id="72" name="TextBox 71">
            <a:extLst>
              <a:ext uri="{FF2B5EF4-FFF2-40B4-BE49-F238E27FC236}">
                <a16:creationId xmlns:a16="http://schemas.microsoft.com/office/drawing/2014/main" id="{5F16A001-13C5-9BAF-7C81-AFDFE89620DA}"/>
              </a:ext>
            </a:extLst>
          </p:cNvPr>
          <p:cNvSpPr txBox="1"/>
          <p:nvPr/>
        </p:nvSpPr>
        <p:spPr>
          <a:xfrm>
            <a:off x="1973580" y="3512162"/>
            <a:ext cx="1006182" cy="369332"/>
          </a:xfrm>
          <a:prstGeom prst="rect">
            <a:avLst/>
          </a:prstGeom>
          <a:noFill/>
        </p:spPr>
        <p:txBody>
          <a:bodyPr wrap="square" rtlCol="0">
            <a:spAutoFit/>
          </a:bodyPr>
          <a:lstStyle/>
          <a:p>
            <a:r>
              <a:rPr lang="en-US"/>
              <a:t>GPIO12</a:t>
            </a:r>
          </a:p>
        </p:txBody>
      </p:sp>
      <p:sp>
        <p:nvSpPr>
          <p:cNvPr id="73" name="TextBox 72">
            <a:extLst>
              <a:ext uri="{FF2B5EF4-FFF2-40B4-BE49-F238E27FC236}">
                <a16:creationId xmlns:a16="http://schemas.microsoft.com/office/drawing/2014/main" id="{01E6B99D-1539-CE2E-D3D1-A4539C2422B8}"/>
              </a:ext>
            </a:extLst>
          </p:cNvPr>
          <p:cNvSpPr txBox="1"/>
          <p:nvPr/>
        </p:nvSpPr>
        <p:spPr>
          <a:xfrm>
            <a:off x="1973574" y="3805849"/>
            <a:ext cx="990605" cy="369332"/>
          </a:xfrm>
          <a:prstGeom prst="rect">
            <a:avLst/>
          </a:prstGeom>
          <a:noFill/>
        </p:spPr>
        <p:txBody>
          <a:bodyPr wrap="square" rtlCol="0">
            <a:spAutoFit/>
          </a:bodyPr>
          <a:lstStyle/>
          <a:p>
            <a:r>
              <a:rPr lang="en-US"/>
              <a:t>GPIO14</a:t>
            </a:r>
          </a:p>
        </p:txBody>
      </p:sp>
      <p:sp>
        <p:nvSpPr>
          <p:cNvPr id="74" name="TextBox 73">
            <a:extLst>
              <a:ext uri="{FF2B5EF4-FFF2-40B4-BE49-F238E27FC236}">
                <a16:creationId xmlns:a16="http://schemas.microsoft.com/office/drawing/2014/main" id="{5FC40D4B-B69B-001A-EB24-726112554B2D}"/>
              </a:ext>
            </a:extLst>
          </p:cNvPr>
          <p:cNvSpPr txBox="1"/>
          <p:nvPr/>
        </p:nvSpPr>
        <p:spPr>
          <a:xfrm>
            <a:off x="1973568" y="4100795"/>
            <a:ext cx="1155123" cy="369332"/>
          </a:xfrm>
          <a:prstGeom prst="rect">
            <a:avLst/>
          </a:prstGeom>
          <a:noFill/>
        </p:spPr>
        <p:txBody>
          <a:bodyPr wrap="square" rtlCol="0">
            <a:spAutoFit/>
          </a:bodyPr>
          <a:lstStyle/>
          <a:p>
            <a:r>
              <a:rPr lang="en-US"/>
              <a:t>GPIO27</a:t>
            </a:r>
          </a:p>
        </p:txBody>
      </p:sp>
      <p:sp>
        <p:nvSpPr>
          <p:cNvPr id="75" name="TextBox 74">
            <a:extLst>
              <a:ext uri="{FF2B5EF4-FFF2-40B4-BE49-F238E27FC236}">
                <a16:creationId xmlns:a16="http://schemas.microsoft.com/office/drawing/2014/main" id="{4771D9BF-9E66-6B3C-C5B2-8B04B955B3B1}"/>
              </a:ext>
            </a:extLst>
          </p:cNvPr>
          <p:cNvSpPr txBox="1"/>
          <p:nvPr/>
        </p:nvSpPr>
        <p:spPr>
          <a:xfrm>
            <a:off x="1973562" y="4350733"/>
            <a:ext cx="1021783" cy="369332"/>
          </a:xfrm>
          <a:prstGeom prst="rect">
            <a:avLst/>
          </a:prstGeom>
          <a:noFill/>
        </p:spPr>
        <p:txBody>
          <a:bodyPr wrap="square" rtlCol="0">
            <a:spAutoFit/>
          </a:bodyPr>
          <a:lstStyle/>
          <a:p>
            <a:r>
              <a:rPr lang="en-US"/>
              <a:t>GPIO26</a:t>
            </a:r>
          </a:p>
        </p:txBody>
      </p:sp>
      <p:sp>
        <p:nvSpPr>
          <p:cNvPr id="76" name="TextBox 75">
            <a:extLst>
              <a:ext uri="{FF2B5EF4-FFF2-40B4-BE49-F238E27FC236}">
                <a16:creationId xmlns:a16="http://schemas.microsoft.com/office/drawing/2014/main" id="{0A089CA4-668D-6D53-42B9-392ABF1F88D0}"/>
              </a:ext>
            </a:extLst>
          </p:cNvPr>
          <p:cNvSpPr txBox="1"/>
          <p:nvPr/>
        </p:nvSpPr>
        <p:spPr>
          <a:xfrm>
            <a:off x="1973557" y="4625269"/>
            <a:ext cx="1092800" cy="369332"/>
          </a:xfrm>
          <a:prstGeom prst="rect">
            <a:avLst/>
          </a:prstGeom>
          <a:noFill/>
        </p:spPr>
        <p:txBody>
          <a:bodyPr wrap="square" rtlCol="0">
            <a:spAutoFit/>
          </a:bodyPr>
          <a:lstStyle/>
          <a:p>
            <a:r>
              <a:rPr lang="en-US"/>
              <a:t>GPIO25</a:t>
            </a:r>
          </a:p>
        </p:txBody>
      </p:sp>
      <p:sp>
        <p:nvSpPr>
          <p:cNvPr id="77" name="TextBox 76">
            <a:extLst>
              <a:ext uri="{FF2B5EF4-FFF2-40B4-BE49-F238E27FC236}">
                <a16:creationId xmlns:a16="http://schemas.microsoft.com/office/drawing/2014/main" id="{3CF238B8-04A9-39B6-0081-DC8E9B445EE9}"/>
              </a:ext>
            </a:extLst>
          </p:cNvPr>
          <p:cNvSpPr txBox="1"/>
          <p:nvPr/>
        </p:nvSpPr>
        <p:spPr>
          <a:xfrm>
            <a:off x="1973557" y="4916583"/>
            <a:ext cx="983696" cy="369332"/>
          </a:xfrm>
          <a:prstGeom prst="rect">
            <a:avLst/>
          </a:prstGeom>
          <a:noFill/>
        </p:spPr>
        <p:txBody>
          <a:bodyPr wrap="square" rtlCol="0">
            <a:spAutoFit/>
          </a:bodyPr>
          <a:lstStyle/>
          <a:p>
            <a:r>
              <a:rPr lang="en-US"/>
              <a:t>GPIO33</a:t>
            </a:r>
          </a:p>
        </p:txBody>
      </p:sp>
      <p:sp>
        <p:nvSpPr>
          <p:cNvPr id="78" name="TextBox 77">
            <a:extLst>
              <a:ext uri="{FF2B5EF4-FFF2-40B4-BE49-F238E27FC236}">
                <a16:creationId xmlns:a16="http://schemas.microsoft.com/office/drawing/2014/main" id="{E379437E-0DFC-2EC4-BDF8-5DB492BFB4AB}"/>
              </a:ext>
            </a:extLst>
          </p:cNvPr>
          <p:cNvSpPr txBox="1"/>
          <p:nvPr/>
        </p:nvSpPr>
        <p:spPr>
          <a:xfrm>
            <a:off x="1973551" y="5163963"/>
            <a:ext cx="934341" cy="369332"/>
          </a:xfrm>
          <a:prstGeom prst="rect">
            <a:avLst/>
          </a:prstGeom>
          <a:noFill/>
        </p:spPr>
        <p:txBody>
          <a:bodyPr wrap="square" rtlCol="0">
            <a:spAutoFit/>
          </a:bodyPr>
          <a:lstStyle/>
          <a:p>
            <a:r>
              <a:rPr lang="en-US"/>
              <a:t>GPIO32</a:t>
            </a:r>
          </a:p>
        </p:txBody>
      </p:sp>
      <p:sp>
        <p:nvSpPr>
          <p:cNvPr id="79" name="TextBox 78">
            <a:extLst>
              <a:ext uri="{FF2B5EF4-FFF2-40B4-BE49-F238E27FC236}">
                <a16:creationId xmlns:a16="http://schemas.microsoft.com/office/drawing/2014/main" id="{559458D5-0C51-3896-4EB1-6C1DA1738262}"/>
              </a:ext>
            </a:extLst>
          </p:cNvPr>
          <p:cNvSpPr txBox="1"/>
          <p:nvPr/>
        </p:nvSpPr>
        <p:spPr>
          <a:xfrm>
            <a:off x="624372" y="865341"/>
            <a:ext cx="2936872" cy="523220"/>
          </a:xfrm>
          <a:prstGeom prst="rect">
            <a:avLst/>
          </a:prstGeom>
          <a:noFill/>
        </p:spPr>
        <p:txBody>
          <a:bodyPr wrap="square">
            <a:spAutoFit/>
          </a:bodyPr>
          <a:lstStyle/>
          <a:p>
            <a:r>
              <a:rPr lang="en-IN" sz="2800">
                <a:latin typeface="Times New Roman" panose="02020603050405020304" pitchFamily="18" charset="0"/>
                <a:cs typeface="Times New Roman" panose="02020603050405020304" pitchFamily="18" charset="0"/>
              </a:rPr>
              <a:t>Keypad Interface </a:t>
            </a:r>
          </a:p>
        </p:txBody>
      </p:sp>
    </p:spTree>
    <p:extLst>
      <p:ext uri="{BB962C8B-B14F-4D97-AF65-F5344CB8AC3E}">
        <p14:creationId xmlns:p14="http://schemas.microsoft.com/office/powerpoint/2010/main" val="3393979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6E0008-B64E-BCEA-AC80-37471ECA8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062" y="1987453"/>
            <a:ext cx="3594493" cy="3158764"/>
          </a:xfrm>
          <a:prstGeom prst="rect">
            <a:avLst/>
          </a:prstGeom>
        </p:spPr>
      </p:pic>
      <p:sp>
        <p:nvSpPr>
          <p:cNvPr id="10" name="TextBox 9">
            <a:extLst>
              <a:ext uri="{FF2B5EF4-FFF2-40B4-BE49-F238E27FC236}">
                <a16:creationId xmlns:a16="http://schemas.microsoft.com/office/drawing/2014/main" id="{D27B4897-4EDD-4257-C4C2-A665D42F0B93}"/>
              </a:ext>
            </a:extLst>
          </p:cNvPr>
          <p:cNvSpPr txBox="1"/>
          <p:nvPr/>
        </p:nvSpPr>
        <p:spPr>
          <a:xfrm>
            <a:off x="5633921" y="5896586"/>
            <a:ext cx="2339102" cy="369332"/>
          </a:xfrm>
          <a:prstGeom prst="rect">
            <a:avLst/>
          </a:prstGeom>
          <a:noFill/>
        </p:spPr>
        <p:txBody>
          <a:bodyPr wrap="none" lIns="91440" tIns="45720" rIns="91440" bIns="45720" rtlCol="0" anchor="t">
            <a:spAutoFit/>
          </a:bodyPr>
          <a:lstStyle/>
          <a:p>
            <a:r>
              <a:rPr lang="en-IN">
                <a:latin typeface="Times New Roman"/>
                <a:cs typeface="Times New Roman"/>
              </a:rPr>
              <a:t>Fig 10: R307 </a:t>
            </a:r>
            <a:r>
              <a:rPr lang="en-US">
                <a:latin typeface="Times New Roman"/>
                <a:cs typeface="Times New Roman"/>
              </a:rPr>
              <a:t>Interface</a:t>
            </a:r>
            <a:r>
              <a:rPr lang="en-IN">
                <a:latin typeface="Times New Roman"/>
                <a:cs typeface="Times New Roman"/>
              </a:rPr>
              <a:t>.</a:t>
            </a:r>
          </a:p>
        </p:txBody>
      </p:sp>
      <p:sp>
        <p:nvSpPr>
          <p:cNvPr id="2" name="Rectangle 1">
            <a:extLst>
              <a:ext uri="{FF2B5EF4-FFF2-40B4-BE49-F238E27FC236}">
                <a16:creationId xmlns:a16="http://schemas.microsoft.com/office/drawing/2014/main" id="{4E897B48-A574-FF7C-2100-A638C0D6B65C}"/>
              </a:ext>
            </a:extLst>
          </p:cNvPr>
          <p:cNvSpPr/>
          <p:nvPr/>
        </p:nvSpPr>
        <p:spPr>
          <a:xfrm>
            <a:off x="901465" y="1305740"/>
            <a:ext cx="2071255" cy="91440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Power supply</a:t>
            </a:r>
          </a:p>
        </p:txBody>
      </p:sp>
      <p:sp>
        <p:nvSpPr>
          <p:cNvPr id="4" name="Rectangle 3">
            <a:extLst>
              <a:ext uri="{FF2B5EF4-FFF2-40B4-BE49-F238E27FC236}">
                <a16:creationId xmlns:a16="http://schemas.microsoft.com/office/drawing/2014/main" id="{EF08A2FB-1820-730C-1C56-27737F0E28FB}"/>
              </a:ext>
            </a:extLst>
          </p:cNvPr>
          <p:cNvSpPr/>
          <p:nvPr/>
        </p:nvSpPr>
        <p:spPr>
          <a:xfrm>
            <a:off x="901465" y="2982139"/>
            <a:ext cx="2019301" cy="2459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ESP32</a:t>
            </a:r>
          </a:p>
        </p:txBody>
      </p:sp>
      <p:sp>
        <p:nvSpPr>
          <p:cNvPr id="7" name="Rectangle 6">
            <a:extLst>
              <a:ext uri="{FF2B5EF4-FFF2-40B4-BE49-F238E27FC236}">
                <a16:creationId xmlns:a16="http://schemas.microsoft.com/office/drawing/2014/main" id="{B8805AD6-5EFA-F957-2958-7E2BEF4B4901}"/>
              </a:ext>
            </a:extLst>
          </p:cNvPr>
          <p:cNvSpPr/>
          <p:nvPr/>
        </p:nvSpPr>
        <p:spPr>
          <a:xfrm>
            <a:off x="4482864" y="3023702"/>
            <a:ext cx="2234046" cy="10460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FF</a:t>
            </a:r>
            <a:r>
              <a:rPr lang="en-US">
                <a:solidFill>
                  <a:schemeClr val="tx1"/>
                </a:solidFill>
              </a:rPr>
              <a:t>Fingerprint sensor</a:t>
            </a:r>
            <a:endParaRPr lang="en-US"/>
          </a:p>
        </p:txBody>
      </p:sp>
      <p:cxnSp>
        <p:nvCxnSpPr>
          <p:cNvPr id="8" name="Straight Connector 7">
            <a:extLst>
              <a:ext uri="{FF2B5EF4-FFF2-40B4-BE49-F238E27FC236}">
                <a16:creationId xmlns:a16="http://schemas.microsoft.com/office/drawing/2014/main" id="{C185A5BD-B337-C5C7-48CD-20737A957C41}"/>
              </a:ext>
            </a:extLst>
          </p:cNvPr>
          <p:cNvCxnSpPr/>
          <p:nvPr/>
        </p:nvCxnSpPr>
        <p:spPr>
          <a:xfrm>
            <a:off x="2463565" y="2240921"/>
            <a:ext cx="0" cy="7619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F26E1B-6B40-E466-5960-31CB3EEDD0B9}"/>
              </a:ext>
            </a:extLst>
          </p:cNvPr>
          <p:cNvCxnSpPr/>
          <p:nvPr/>
        </p:nvCxnSpPr>
        <p:spPr>
          <a:xfrm>
            <a:off x="5282965" y="4069721"/>
            <a:ext cx="0" cy="4918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284E11-3521-EC58-C5F0-A6AA396772E0}"/>
              </a:ext>
            </a:extLst>
          </p:cNvPr>
          <p:cNvCxnSpPr/>
          <p:nvPr/>
        </p:nvCxnSpPr>
        <p:spPr>
          <a:xfrm>
            <a:off x="2920765" y="5053393"/>
            <a:ext cx="3124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EDB046-A9CA-AE88-31F9-F591FDC3621C}"/>
              </a:ext>
            </a:extLst>
          </p:cNvPr>
          <p:cNvCxnSpPr/>
          <p:nvPr/>
        </p:nvCxnSpPr>
        <p:spPr>
          <a:xfrm>
            <a:off x="2463565" y="2393321"/>
            <a:ext cx="3581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0FE9F8-8A9C-CCCE-1C3F-812C82FA920B}"/>
              </a:ext>
            </a:extLst>
          </p:cNvPr>
          <p:cNvCxnSpPr/>
          <p:nvPr/>
        </p:nvCxnSpPr>
        <p:spPr>
          <a:xfrm>
            <a:off x="1701565" y="2774320"/>
            <a:ext cx="3581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28853-AA43-1AB4-E775-4091B0440AC5}"/>
              </a:ext>
            </a:extLst>
          </p:cNvPr>
          <p:cNvCxnSpPr/>
          <p:nvPr/>
        </p:nvCxnSpPr>
        <p:spPr>
          <a:xfrm>
            <a:off x="5282965" y="2774320"/>
            <a:ext cx="0" cy="249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BE0073-24B9-2805-3760-4425F505F6B1}"/>
              </a:ext>
            </a:extLst>
          </p:cNvPr>
          <p:cNvCxnSpPr/>
          <p:nvPr/>
        </p:nvCxnSpPr>
        <p:spPr>
          <a:xfrm>
            <a:off x="6044964" y="2414102"/>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D20721-19FA-750F-2A0C-32E8F9B3A4F7}"/>
              </a:ext>
            </a:extLst>
          </p:cNvPr>
          <p:cNvCxnSpPr/>
          <p:nvPr/>
        </p:nvCxnSpPr>
        <p:spPr>
          <a:xfrm flipH="1">
            <a:off x="2920766" y="4561557"/>
            <a:ext cx="2362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67F9A3-E984-829E-E36E-3464031F00B9}"/>
              </a:ext>
            </a:extLst>
          </p:cNvPr>
          <p:cNvCxnSpPr/>
          <p:nvPr/>
        </p:nvCxnSpPr>
        <p:spPr>
          <a:xfrm>
            <a:off x="1701565" y="2220140"/>
            <a:ext cx="0" cy="7619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E7ADD0-BD1C-49B2-2B6D-49BB88D9A923}"/>
              </a:ext>
            </a:extLst>
          </p:cNvPr>
          <p:cNvCxnSpPr/>
          <p:nvPr/>
        </p:nvCxnSpPr>
        <p:spPr>
          <a:xfrm flipV="1">
            <a:off x="6044964" y="4069721"/>
            <a:ext cx="0" cy="9836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0EAAD95-DF8C-02C2-D311-A55A63047D44}"/>
              </a:ext>
            </a:extLst>
          </p:cNvPr>
          <p:cNvSpPr txBox="1"/>
          <p:nvPr/>
        </p:nvSpPr>
        <p:spPr>
          <a:xfrm>
            <a:off x="1396765" y="3023702"/>
            <a:ext cx="514350" cy="369332"/>
          </a:xfrm>
          <a:prstGeom prst="rect">
            <a:avLst/>
          </a:prstGeom>
          <a:noFill/>
        </p:spPr>
        <p:txBody>
          <a:bodyPr wrap="square" rtlCol="0">
            <a:spAutoFit/>
          </a:bodyPr>
          <a:lstStyle/>
          <a:p>
            <a:r>
              <a:rPr lang="en-US" dirty="0"/>
              <a:t>Vcc</a:t>
            </a:r>
          </a:p>
        </p:txBody>
      </p:sp>
      <p:sp>
        <p:nvSpPr>
          <p:cNvPr id="20" name="TextBox 19">
            <a:extLst>
              <a:ext uri="{FF2B5EF4-FFF2-40B4-BE49-F238E27FC236}">
                <a16:creationId xmlns:a16="http://schemas.microsoft.com/office/drawing/2014/main" id="{92EBFA6E-912D-CEFE-BF57-0B903B39B424}"/>
              </a:ext>
            </a:extLst>
          </p:cNvPr>
          <p:cNvSpPr txBox="1"/>
          <p:nvPr/>
        </p:nvSpPr>
        <p:spPr>
          <a:xfrm>
            <a:off x="2189937" y="3023702"/>
            <a:ext cx="578428" cy="369332"/>
          </a:xfrm>
          <a:prstGeom prst="rect">
            <a:avLst/>
          </a:prstGeom>
          <a:noFill/>
        </p:spPr>
        <p:txBody>
          <a:bodyPr wrap="square" rtlCol="0">
            <a:spAutoFit/>
          </a:bodyPr>
          <a:lstStyle/>
          <a:p>
            <a:r>
              <a:rPr lang="en-US"/>
              <a:t>Gnd</a:t>
            </a:r>
          </a:p>
        </p:txBody>
      </p:sp>
      <p:sp>
        <p:nvSpPr>
          <p:cNvPr id="21" name="TextBox 20">
            <a:extLst>
              <a:ext uri="{FF2B5EF4-FFF2-40B4-BE49-F238E27FC236}">
                <a16:creationId xmlns:a16="http://schemas.microsoft.com/office/drawing/2014/main" id="{AAD4200B-22D9-4B34-BDA4-B467E6DF7AD3}"/>
              </a:ext>
            </a:extLst>
          </p:cNvPr>
          <p:cNvSpPr txBox="1"/>
          <p:nvPr/>
        </p:nvSpPr>
        <p:spPr>
          <a:xfrm>
            <a:off x="1770017" y="4344804"/>
            <a:ext cx="1278904" cy="369332"/>
          </a:xfrm>
          <a:prstGeom prst="rect">
            <a:avLst/>
          </a:prstGeom>
          <a:noFill/>
        </p:spPr>
        <p:txBody>
          <a:bodyPr wrap="square" rtlCol="0">
            <a:spAutoFit/>
          </a:bodyPr>
          <a:lstStyle/>
          <a:p>
            <a:r>
              <a:rPr lang="en-US"/>
              <a:t>GPIO17 Rx</a:t>
            </a:r>
          </a:p>
        </p:txBody>
      </p:sp>
      <p:sp>
        <p:nvSpPr>
          <p:cNvPr id="22" name="TextBox 21">
            <a:extLst>
              <a:ext uri="{FF2B5EF4-FFF2-40B4-BE49-F238E27FC236}">
                <a16:creationId xmlns:a16="http://schemas.microsoft.com/office/drawing/2014/main" id="{18A6B03B-224D-7926-4C17-2F445E0C8531}"/>
              </a:ext>
            </a:extLst>
          </p:cNvPr>
          <p:cNvSpPr txBox="1"/>
          <p:nvPr/>
        </p:nvSpPr>
        <p:spPr>
          <a:xfrm>
            <a:off x="1770017" y="4866714"/>
            <a:ext cx="1278904" cy="369332"/>
          </a:xfrm>
          <a:prstGeom prst="rect">
            <a:avLst/>
          </a:prstGeom>
          <a:noFill/>
        </p:spPr>
        <p:txBody>
          <a:bodyPr wrap="square" rtlCol="0">
            <a:spAutoFit/>
          </a:bodyPr>
          <a:lstStyle/>
          <a:p>
            <a:r>
              <a:rPr lang="en-US"/>
              <a:t>GPIO16 Tx</a:t>
            </a:r>
          </a:p>
        </p:txBody>
      </p:sp>
      <p:sp>
        <p:nvSpPr>
          <p:cNvPr id="23" name="TextBox 22">
            <a:extLst>
              <a:ext uri="{FF2B5EF4-FFF2-40B4-BE49-F238E27FC236}">
                <a16:creationId xmlns:a16="http://schemas.microsoft.com/office/drawing/2014/main" id="{2E6BE3A9-C87B-9F04-7416-D8CA074543FB}"/>
              </a:ext>
            </a:extLst>
          </p:cNvPr>
          <p:cNvSpPr txBox="1"/>
          <p:nvPr/>
        </p:nvSpPr>
        <p:spPr>
          <a:xfrm>
            <a:off x="4901965" y="3764921"/>
            <a:ext cx="697922" cy="369332"/>
          </a:xfrm>
          <a:prstGeom prst="rect">
            <a:avLst/>
          </a:prstGeom>
          <a:noFill/>
        </p:spPr>
        <p:txBody>
          <a:bodyPr wrap="square" rtlCol="0">
            <a:spAutoFit/>
          </a:bodyPr>
          <a:lstStyle/>
          <a:p>
            <a:r>
              <a:rPr lang="en-US"/>
              <a:t>Tx</a:t>
            </a:r>
          </a:p>
        </p:txBody>
      </p:sp>
      <p:sp>
        <p:nvSpPr>
          <p:cNvPr id="24" name="TextBox 23">
            <a:extLst>
              <a:ext uri="{FF2B5EF4-FFF2-40B4-BE49-F238E27FC236}">
                <a16:creationId xmlns:a16="http://schemas.microsoft.com/office/drawing/2014/main" id="{2DFADEF4-BFAF-3820-E13F-65879120683E}"/>
              </a:ext>
            </a:extLst>
          </p:cNvPr>
          <p:cNvSpPr txBox="1"/>
          <p:nvPr/>
        </p:nvSpPr>
        <p:spPr>
          <a:xfrm flipH="1">
            <a:off x="5841768" y="3764921"/>
            <a:ext cx="792014" cy="369332"/>
          </a:xfrm>
          <a:prstGeom prst="rect">
            <a:avLst/>
          </a:prstGeom>
          <a:noFill/>
        </p:spPr>
        <p:txBody>
          <a:bodyPr wrap="square" rtlCol="0">
            <a:spAutoFit/>
          </a:bodyPr>
          <a:lstStyle/>
          <a:p>
            <a:r>
              <a:rPr lang="en-US"/>
              <a:t>Rx</a:t>
            </a:r>
          </a:p>
        </p:txBody>
      </p:sp>
      <p:sp>
        <p:nvSpPr>
          <p:cNvPr id="25" name="TextBox 24">
            <a:extLst>
              <a:ext uri="{FF2B5EF4-FFF2-40B4-BE49-F238E27FC236}">
                <a16:creationId xmlns:a16="http://schemas.microsoft.com/office/drawing/2014/main" id="{2D291E4E-FE0B-3F33-5B24-CCA665BEE529}"/>
              </a:ext>
            </a:extLst>
          </p:cNvPr>
          <p:cNvSpPr txBox="1"/>
          <p:nvPr/>
        </p:nvSpPr>
        <p:spPr>
          <a:xfrm>
            <a:off x="4901965" y="3023702"/>
            <a:ext cx="697922" cy="369332"/>
          </a:xfrm>
          <a:prstGeom prst="rect">
            <a:avLst/>
          </a:prstGeom>
          <a:noFill/>
        </p:spPr>
        <p:txBody>
          <a:bodyPr wrap="square" rtlCol="0">
            <a:spAutoFit/>
          </a:bodyPr>
          <a:lstStyle/>
          <a:p>
            <a:r>
              <a:rPr lang="en-US" dirty="0"/>
              <a:t>Vcc</a:t>
            </a:r>
          </a:p>
        </p:txBody>
      </p:sp>
      <p:sp>
        <p:nvSpPr>
          <p:cNvPr id="26" name="TextBox 25">
            <a:extLst>
              <a:ext uri="{FF2B5EF4-FFF2-40B4-BE49-F238E27FC236}">
                <a16:creationId xmlns:a16="http://schemas.microsoft.com/office/drawing/2014/main" id="{A84D8B2D-CE84-50F5-4101-2D3CD2274CE4}"/>
              </a:ext>
            </a:extLst>
          </p:cNvPr>
          <p:cNvSpPr txBox="1"/>
          <p:nvPr/>
        </p:nvSpPr>
        <p:spPr>
          <a:xfrm>
            <a:off x="5841768" y="3023702"/>
            <a:ext cx="584197" cy="369332"/>
          </a:xfrm>
          <a:prstGeom prst="rect">
            <a:avLst/>
          </a:prstGeom>
          <a:noFill/>
        </p:spPr>
        <p:txBody>
          <a:bodyPr wrap="square" rtlCol="0">
            <a:spAutoFit/>
          </a:bodyPr>
          <a:lstStyle/>
          <a:p>
            <a:r>
              <a:rPr lang="en-US"/>
              <a:t>Gnd</a:t>
            </a:r>
          </a:p>
        </p:txBody>
      </p:sp>
      <p:sp>
        <p:nvSpPr>
          <p:cNvPr id="27" name="TextBox 26">
            <a:extLst>
              <a:ext uri="{FF2B5EF4-FFF2-40B4-BE49-F238E27FC236}">
                <a16:creationId xmlns:a16="http://schemas.microsoft.com/office/drawing/2014/main" id="{7E9915AB-6337-8D2F-7867-73D333606E08}"/>
              </a:ext>
            </a:extLst>
          </p:cNvPr>
          <p:cNvSpPr txBox="1"/>
          <p:nvPr/>
        </p:nvSpPr>
        <p:spPr>
          <a:xfrm>
            <a:off x="900459" y="390472"/>
            <a:ext cx="4603376" cy="523220"/>
          </a:xfrm>
          <a:prstGeom prst="rect">
            <a:avLst/>
          </a:prstGeom>
          <a:noFill/>
        </p:spPr>
        <p:txBody>
          <a:bodyPr wrap="square">
            <a:spAutoFit/>
          </a:bodyPr>
          <a:lstStyle/>
          <a:p>
            <a:r>
              <a:rPr lang="en-IN" sz="2800">
                <a:latin typeface="Times New Roman" panose="02020603050405020304" pitchFamily="18" charset="0"/>
                <a:cs typeface="Times New Roman" panose="02020603050405020304" pitchFamily="18" charset="0"/>
              </a:rPr>
              <a:t>R307 Sensor Module Interface </a:t>
            </a:r>
          </a:p>
        </p:txBody>
      </p:sp>
      <p:sp>
        <p:nvSpPr>
          <p:cNvPr id="3" name="TextBox 2">
            <a:extLst>
              <a:ext uri="{FF2B5EF4-FFF2-40B4-BE49-F238E27FC236}">
                <a16:creationId xmlns:a16="http://schemas.microsoft.com/office/drawing/2014/main" id="{CB112FFB-C232-CBA2-2FE3-BBB6E442140B}"/>
              </a:ext>
            </a:extLst>
          </p:cNvPr>
          <p:cNvSpPr txBox="1"/>
          <p:nvPr/>
        </p:nvSpPr>
        <p:spPr>
          <a:xfrm>
            <a:off x="3365843" y="4679321"/>
            <a:ext cx="1692386" cy="369332"/>
          </a:xfrm>
          <a:prstGeom prst="rect">
            <a:avLst/>
          </a:prstGeom>
          <a:noFill/>
        </p:spPr>
        <p:txBody>
          <a:bodyPr wrap="none" rtlCol="0">
            <a:spAutoFit/>
          </a:bodyPr>
          <a:lstStyle/>
          <a:p>
            <a:r>
              <a:rPr lang="en-US"/>
              <a:t>Hardware-Serial</a:t>
            </a:r>
            <a:endParaRPr lang="en-IN"/>
          </a:p>
        </p:txBody>
      </p:sp>
    </p:spTree>
    <p:extLst>
      <p:ext uri="{BB962C8B-B14F-4D97-AF65-F5344CB8AC3E}">
        <p14:creationId xmlns:p14="http://schemas.microsoft.com/office/powerpoint/2010/main" val="3075586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77C96B-1E70-5020-61DE-5A826CD13C4A}"/>
              </a:ext>
            </a:extLst>
          </p:cNvPr>
          <p:cNvPicPr>
            <a:picLocks noChangeAspect="1"/>
          </p:cNvPicPr>
          <p:nvPr/>
        </p:nvPicPr>
        <p:blipFill rotWithShape="1">
          <a:blip r:embed="rId2">
            <a:extLst>
              <a:ext uri="{28A0092B-C50C-407E-A947-70E740481C1C}">
                <a14:useLocalDpi xmlns:a14="http://schemas.microsoft.com/office/drawing/2010/main" val="0"/>
              </a:ext>
            </a:extLst>
          </a:blip>
          <a:srcRect b="33485"/>
          <a:stretch/>
        </p:blipFill>
        <p:spPr>
          <a:xfrm>
            <a:off x="6926777" y="2002578"/>
            <a:ext cx="5042644" cy="3180304"/>
          </a:xfrm>
          <a:prstGeom prst="rect">
            <a:avLst/>
          </a:prstGeom>
        </p:spPr>
      </p:pic>
      <p:sp>
        <p:nvSpPr>
          <p:cNvPr id="11" name="TextBox 10">
            <a:extLst>
              <a:ext uri="{FF2B5EF4-FFF2-40B4-BE49-F238E27FC236}">
                <a16:creationId xmlns:a16="http://schemas.microsoft.com/office/drawing/2014/main" id="{8D88E49D-2D38-0FAC-A5C4-251F98D74C38}"/>
              </a:ext>
            </a:extLst>
          </p:cNvPr>
          <p:cNvSpPr txBox="1"/>
          <p:nvPr/>
        </p:nvSpPr>
        <p:spPr>
          <a:xfrm>
            <a:off x="5195546" y="5946158"/>
            <a:ext cx="2445926" cy="369332"/>
          </a:xfrm>
          <a:prstGeom prst="rect">
            <a:avLst/>
          </a:prstGeom>
          <a:noFill/>
        </p:spPr>
        <p:txBody>
          <a:bodyPr wrap="none" lIns="91440" tIns="45720" rIns="91440" bIns="45720" rtlCol="0" anchor="t">
            <a:spAutoFit/>
          </a:bodyPr>
          <a:lstStyle/>
          <a:p>
            <a:r>
              <a:rPr lang="en-IN">
                <a:latin typeface="Times New Roman"/>
                <a:cs typeface="Times New Roman"/>
              </a:rPr>
              <a:t>Fig 11: OLED </a:t>
            </a:r>
            <a:r>
              <a:rPr lang="en-US">
                <a:latin typeface="Times New Roman"/>
                <a:cs typeface="Times New Roman"/>
              </a:rPr>
              <a:t>Interface</a:t>
            </a:r>
            <a:r>
              <a:rPr lang="en-IN">
                <a:latin typeface="Times New Roman"/>
                <a:cs typeface="Times New Roman"/>
              </a:rPr>
              <a:t>.</a:t>
            </a:r>
          </a:p>
        </p:txBody>
      </p:sp>
      <p:sp>
        <p:nvSpPr>
          <p:cNvPr id="2" name="Rectangle 1">
            <a:extLst>
              <a:ext uri="{FF2B5EF4-FFF2-40B4-BE49-F238E27FC236}">
                <a16:creationId xmlns:a16="http://schemas.microsoft.com/office/drawing/2014/main" id="{20E4A0AA-1558-EB5E-BDD1-ABDDD6511639}"/>
              </a:ext>
            </a:extLst>
          </p:cNvPr>
          <p:cNvSpPr/>
          <p:nvPr/>
        </p:nvSpPr>
        <p:spPr>
          <a:xfrm>
            <a:off x="869451" y="3140430"/>
            <a:ext cx="2019301" cy="2459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ESP32</a:t>
            </a:r>
          </a:p>
        </p:txBody>
      </p:sp>
      <p:sp>
        <p:nvSpPr>
          <p:cNvPr id="6" name="Rectangle 5">
            <a:extLst>
              <a:ext uri="{FF2B5EF4-FFF2-40B4-BE49-F238E27FC236}">
                <a16:creationId xmlns:a16="http://schemas.microsoft.com/office/drawing/2014/main" id="{5A5C12A3-DE01-D94E-76FD-9DA895622155}"/>
              </a:ext>
            </a:extLst>
          </p:cNvPr>
          <p:cNvSpPr/>
          <p:nvPr/>
        </p:nvSpPr>
        <p:spPr>
          <a:xfrm>
            <a:off x="969894" y="1511243"/>
            <a:ext cx="2071255" cy="914400"/>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Power supply</a:t>
            </a:r>
          </a:p>
        </p:txBody>
      </p:sp>
      <p:sp>
        <p:nvSpPr>
          <p:cNvPr id="7" name="Rectangle 6">
            <a:extLst>
              <a:ext uri="{FF2B5EF4-FFF2-40B4-BE49-F238E27FC236}">
                <a16:creationId xmlns:a16="http://schemas.microsoft.com/office/drawing/2014/main" id="{01BD324C-427F-FD15-74B4-EC441699E3C8}"/>
              </a:ext>
            </a:extLst>
          </p:cNvPr>
          <p:cNvSpPr/>
          <p:nvPr/>
        </p:nvSpPr>
        <p:spPr>
          <a:xfrm>
            <a:off x="869451" y="3140430"/>
            <a:ext cx="2019301" cy="2459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ESP32</a:t>
            </a:r>
          </a:p>
        </p:txBody>
      </p:sp>
      <p:sp>
        <p:nvSpPr>
          <p:cNvPr id="9" name="Rectangle 8">
            <a:extLst>
              <a:ext uri="{FF2B5EF4-FFF2-40B4-BE49-F238E27FC236}">
                <a16:creationId xmlns:a16="http://schemas.microsoft.com/office/drawing/2014/main" id="{1AB3A560-DFD5-CB81-9FDF-A0083F827D0A}"/>
              </a:ext>
            </a:extLst>
          </p:cNvPr>
          <p:cNvSpPr/>
          <p:nvPr/>
        </p:nvSpPr>
        <p:spPr>
          <a:xfrm>
            <a:off x="4450850" y="3181993"/>
            <a:ext cx="2234046" cy="10460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FF</a:t>
            </a:r>
            <a:r>
              <a:rPr lang="en-US">
                <a:solidFill>
                  <a:schemeClr val="tx1"/>
                </a:solidFill>
              </a:rPr>
              <a:t>OLED I2C</a:t>
            </a:r>
            <a:endParaRPr lang="en-US"/>
          </a:p>
        </p:txBody>
      </p:sp>
      <p:cxnSp>
        <p:nvCxnSpPr>
          <p:cNvPr id="10" name="Straight Connector 9">
            <a:extLst>
              <a:ext uri="{FF2B5EF4-FFF2-40B4-BE49-F238E27FC236}">
                <a16:creationId xmlns:a16="http://schemas.microsoft.com/office/drawing/2014/main" id="{16773A7E-FA8A-8864-5116-3E83EAF5E122}"/>
              </a:ext>
            </a:extLst>
          </p:cNvPr>
          <p:cNvCxnSpPr/>
          <p:nvPr/>
        </p:nvCxnSpPr>
        <p:spPr>
          <a:xfrm>
            <a:off x="2431551" y="2399212"/>
            <a:ext cx="0" cy="7619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DD4BB8-93C3-E547-FA3F-8DF0B3D4224D}"/>
              </a:ext>
            </a:extLst>
          </p:cNvPr>
          <p:cNvCxnSpPr/>
          <p:nvPr/>
        </p:nvCxnSpPr>
        <p:spPr>
          <a:xfrm>
            <a:off x="2888752" y="4719848"/>
            <a:ext cx="2362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F809AA-148D-6743-B8B6-4D67E04C6D7A}"/>
              </a:ext>
            </a:extLst>
          </p:cNvPr>
          <p:cNvCxnSpPr/>
          <p:nvPr/>
        </p:nvCxnSpPr>
        <p:spPr>
          <a:xfrm>
            <a:off x="2888751" y="5211684"/>
            <a:ext cx="3124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0DF81D-EFC3-AE2A-08EA-68EAF16C8CFA}"/>
              </a:ext>
            </a:extLst>
          </p:cNvPr>
          <p:cNvCxnSpPr/>
          <p:nvPr/>
        </p:nvCxnSpPr>
        <p:spPr>
          <a:xfrm>
            <a:off x="2431551" y="2551612"/>
            <a:ext cx="3581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A8E51D-11A1-4209-A4DD-7D007022A4D9}"/>
              </a:ext>
            </a:extLst>
          </p:cNvPr>
          <p:cNvCxnSpPr/>
          <p:nvPr/>
        </p:nvCxnSpPr>
        <p:spPr>
          <a:xfrm>
            <a:off x="1669551" y="2932611"/>
            <a:ext cx="3581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C987A5-73BD-A992-31FA-70BEF046FA29}"/>
              </a:ext>
            </a:extLst>
          </p:cNvPr>
          <p:cNvCxnSpPr/>
          <p:nvPr/>
        </p:nvCxnSpPr>
        <p:spPr>
          <a:xfrm>
            <a:off x="5250951" y="2932611"/>
            <a:ext cx="0" cy="249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28905F-3B3D-694C-22F5-3D44D41FC52B}"/>
              </a:ext>
            </a:extLst>
          </p:cNvPr>
          <p:cNvCxnSpPr/>
          <p:nvPr/>
        </p:nvCxnSpPr>
        <p:spPr>
          <a:xfrm>
            <a:off x="6012950" y="2572393"/>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7DD8E6-A8AA-29A6-31A0-555B6A57EEF0}"/>
              </a:ext>
            </a:extLst>
          </p:cNvPr>
          <p:cNvCxnSpPr/>
          <p:nvPr/>
        </p:nvCxnSpPr>
        <p:spPr>
          <a:xfrm flipV="1">
            <a:off x="5250952" y="4228012"/>
            <a:ext cx="0" cy="4918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CE48F5-082F-65E9-0D4C-8DCF3311765E}"/>
              </a:ext>
            </a:extLst>
          </p:cNvPr>
          <p:cNvCxnSpPr>
            <a:cxnSpLocks/>
          </p:cNvCxnSpPr>
          <p:nvPr/>
        </p:nvCxnSpPr>
        <p:spPr>
          <a:xfrm>
            <a:off x="1669551" y="2425643"/>
            <a:ext cx="0" cy="714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2AB3A7-76CD-3AC2-97E0-EDCBF7D0197A}"/>
              </a:ext>
            </a:extLst>
          </p:cNvPr>
          <p:cNvCxnSpPr/>
          <p:nvPr/>
        </p:nvCxnSpPr>
        <p:spPr>
          <a:xfrm flipV="1">
            <a:off x="6012950" y="4228012"/>
            <a:ext cx="0" cy="9836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22BE84B-E5EC-992D-41DF-D9D6734D0ED1}"/>
              </a:ext>
            </a:extLst>
          </p:cNvPr>
          <p:cNvSpPr txBox="1"/>
          <p:nvPr/>
        </p:nvSpPr>
        <p:spPr>
          <a:xfrm>
            <a:off x="1364751" y="3181993"/>
            <a:ext cx="514350" cy="369332"/>
          </a:xfrm>
          <a:prstGeom prst="rect">
            <a:avLst/>
          </a:prstGeom>
          <a:noFill/>
        </p:spPr>
        <p:txBody>
          <a:bodyPr wrap="square" rtlCol="0">
            <a:spAutoFit/>
          </a:bodyPr>
          <a:lstStyle/>
          <a:p>
            <a:r>
              <a:rPr lang="en-US" dirty="0"/>
              <a:t>Vcc</a:t>
            </a:r>
          </a:p>
        </p:txBody>
      </p:sp>
      <p:sp>
        <p:nvSpPr>
          <p:cNvPr id="22" name="TextBox 21">
            <a:extLst>
              <a:ext uri="{FF2B5EF4-FFF2-40B4-BE49-F238E27FC236}">
                <a16:creationId xmlns:a16="http://schemas.microsoft.com/office/drawing/2014/main" id="{172A3CC3-A9AC-92B1-F4A2-A3BBB98FF20D}"/>
              </a:ext>
            </a:extLst>
          </p:cNvPr>
          <p:cNvSpPr txBox="1"/>
          <p:nvPr/>
        </p:nvSpPr>
        <p:spPr>
          <a:xfrm>
            <a:off x="2157923" y="3181993"/>
            <a:ext cx="578428" cy="369332"/>
          </a:xfrm>
          <a:prstGeom prst="rect">
            <a:avLst/>
          </a:prstGeom>
          <a:noFill/>
        </p:spPr>
        <p:txBody>
          <a:bodyPr wrap="square" rtlCol="0">
            <a:spAutoFit/>
          </a:bodyPr>
          <a:lstStyle/>
          <a:p>
            <a:r>
              <a:rPr lang="en-US"/>
              <a:t>Gnd</a:t>
            </a:r>
          </a:p>
        </p:txBody>
      </p:sp>
      <p:sp>
        <p:nvSpPr>
          <p:cNvPr id="23" name="TextBox 22">
            <a:extLst>
              <a:ext uri="{FF2B5EF4-FFF2-40B4-BE49-F238E27FC236}">
                <a16:creationId xmlns:a16="http://schemas.microsoft.com/office/drawing/2014/main" id="{331F8E64-AAF4-84D4-C996-28FF7E1B5001}"/>
              </a:ext>
            </a:extLst>
          </p:cNvPr>
          <p:cNvSpPr txBox="1"/>
          <p:nvPr/>
        </p:nvSpPr>
        <p:spPr>
          <a:xfrm>
            <a:off x="3072324" y="4842352"/>
            <a:ext cx="997528" cy="369332"/>
          </a:xfrm>
          <a:prstGeom prst="rect">
            <a:avLst/>
          </a:prstGeom>
          <a:noFill/>
        </p:spPr>
        <p:txBody>
          <a:bodyPr wrap="square" rtlCol="0">
            <a:spAutoFit/>
          </a:bodyPr>
          <a:lstStyle/>
          <a:p>
            <a:r>
              <a:rPr lang="en-US"/>
              <a:t>SDA</a:t>
            </a:r>
          </a:p>
        </p:txBody>
      </p:sp>
      <p:sp>
        <p:nvSpPr>
          <p:cNvPr id="24" name="TextBox 23">
            <a:extLst>
              <a:ext uri="{FF2B5EF4-FFF2-40B4-BE49-F238E27FC236}">
                <a16:creationId xmlns:a16="http://schemas.microsoft.com/office/drawing/2014/main" id="{13363BD9-F55D-2810-67E6-F85A1680036C}"/>
              </a:ext>
            </a:extLst>
          </p:cNvPr>
          <p:cNvSpPr txBox="1"/>
          <p:nvPr/>
        </p:nvSpPr>
        <p:spPr>
          <a:xfrm>
            <a:off x="4869951" y="3923212"/>
            <a:ext cx="697922" cy="369332"/>
          </a:xfrm>
          <a:prstGeom prst="rect">
            <a:avLst/>
          </a:prstGeom>
          <a:noFill/>
        </p:spPr>
        <p:txBody>
          <a:bodyPr wrap="square" rtlCol="0">
            <a:spAutoFit/>
          </a:bodyPr>
          <a:lstStyle/>
          <a:p>
            <a:r>
              <a:rPr lang="en-US"/>
              <a:t>SCL</a:t>
            </a:r>
          </a:p>
        </p:txBody>
      </p:sp>
      <p:sp>
        <p:nvSpPr>
          <p:cNvPr id="25" name="TextBox 24">
            <a:extLst>
              <a:ext uri="{FF2B5EF4-FFF2-40B4-BE49-F238E27FC236}">
                <a16:creationId xmlns:a16="http://schemas.microsoft.com/office/drawing/2014/main" id="{A764FA3A-6811-3713-517D-A24A34501FF6}"/>
              </a:ext>
            </a:extLst>
          </p:cNvPr>
          <p:cNvSpPr txBox="1"/>
          <p:nvPr/>
        </p:nvSpPr>
        <p:spPr>
          <a:xfrm flipH="1">
            <a:off x="5809754" y="3923212"/>
            <a:ext cx="792014" cy="369332"/>
          </a:xfrm>
          <a:prstGeom prst="rect">
            <a:avLst/>
          </a:prstGeom>
          <a:noFill/>
        </p:spPr>
        <p:txBody>
          <a:bodyPr wrap="square" rtlCol="0">
            <a:spAutoFit/>
          </a:bodyPr>
          <a:lstStyle/>
          <a:p>
            <a:r>
              <a:rPr lang="en-US"/>
              <a:t>SDA</a:t>
            </a:r>
          </a:p>
        </p:txBody>
      </p:sp>
      <p:sp>
        <p:nvSpPr>
          <p:cNvPr id="26" name="TextBox 25">
            <a:extLst>
              <a:ext uri="{FF2B5EF4-FFF2-40B4-BE49-F238E27FC236}">
                <a16:creationId xmlns:a16="http://schemas.microsoft.com/office/drawing/2014/main" id="{7D7712D0-E10A-C897-7A2C-61EB80AF55E2}"/>
              </a:ext>
            </a:extLst>
          </p:cNvPr>
          <p:cNvSpPr txBox="1"/>
          <p:nvPr/>
        </p:nvSpPr>
        <p:spPr>
          <a:xfrm>
            <a:off x="4869951" y="3181993"/>
            <a:ext cx="697922" cy="369332"/>
          </a:xfrm>
          <a:prstGeom prst="rect">
            <a:avLst/>
          </a:prstGeom>
          <a:noFill/>
        </p:spPr>
        <p:txBody>
          <a:bodyPr wrap="square" rtlCol="0">
            <a:spAutoFit/>
          </a:bodyPr>
          <a:lstStyle/>
          <a:p>
            <a:r>
              <a:rPr lang="en-US" dirty="0"/>
              <a:t>Vcc</a:t>
            </a:r>
          </a:p>
        </p:txBody>
      </p:sp>
      <p:sp>
        <p:nvSpPr>
          <p:cNvPr id="27" name="TextBox 26">
            <a:extLst>
              <a:ext uri="{FF2B5EF4-FFF2-40B4-BE49-F238E27FC236}">
                <a16:creationId xmlns:a16="http://schemas.microsoft.com/office/drawing/2014/main" id="{3F570BAF-8C87-4079-1EB5-E5BECB7CC0A0}"/>
              </a:ext>
            </a:extLst>
          </p:cNvPr>
          <p:cNvSpPr txBox="1"/>
          <p:nvPr/>
        </p:nvSpPr>
        <p:spPr>
          <a:xfrm>
            <a:off x="5809754" y="3181993"/>
            <a:ext cx="584197" cy="369332"/>
          </a:xfrm>
          <a:prstGeom prst="rect">
            <a:avLst/>
          </a:prstGeom>
          <a:noFill/>
        </p:spPr>
        <p:txBody>
          <a:bodyPr wrap="square" rtlCol="0">
            <a:spAutoFit/>
          </a:bodyPr>
          <a:lstStyle/>
          <a:p>
            <a:r>
              <a:rPr lang="en-US"/>
              <a:t>Gnd</a:t>
            </a:r>
          </a:p>
        </p:txBody>
      </p:sp>
      <p:sp>
        <p:nvSpPr>
          <p:cNvPr id="28" name="TextBox 27">
            <a:extLst>
              <a:ext uri="{FF2B5EF4-FFF2-40B4-BE49-F238E27FC236}">
                <a16:creationId xmlns:a16="http://schemas.microsoft.com/office/drawing/2014/main" id="{4AA3DC7E-184F-AE57-7BF1-D29ED0624ED1}"/>
              </a:ext>
            </a:extLst>
          </p:cNvPr>
          <p:cNvSpPr txBox="1"/>
          <p:nvPr/>
        </p:nvSpPr>
        <p:spPr>
          <a:xfrm>
            <a:off x="3072324" y="4330644"/>
            <a:ext cx="533400" cy="369332"/>
          </a:xfrm>
          <a:prstGeom prst="rect">
            <a:avLst/>
          </a:prstGeom>
          <a:noFill/>
        </p:spPr>
        <p:txBody>
          <a:bodyPr wrap="square" rtlCol="0">
            <a:spAutoFit/>
          </a:bodyPr>
          <a:lstStyle/>
          <a:p>
            <a:r>
              <a:rPr lang="en-US"/>
              <a:t>SCL</a:t>
            </a:r>
          </a:p>
        </p:txBody>
      </p:sp>
      <p:sp>
        <p:nvSpPr>
          <p:cNvPr id="29" name="TextBox 28">
            <a:extLst>
              <a:ext uri="{FF2B5EF4-FFF2-40B4-BE49-F238E27FC236}">
                <a16:creationId xmlns:a16="http://schemas.microsoft.com/office/drawing/2014/main" id="{D9CA6A56-1B2F-69FD-7B1B-7CFD2A00D530}"/>
              </a:ext>
            </a:extLst>
          </p:cNvPr>
          <p:cNvSpPr txBox="1"/>
          <p:nvPr/>
        </p:nvSpPr>
        <p:spPr>
          <a:xfrm>
            <a:off x="2005522" y="4473930"/>
            <a:ext cx="1333501" cy="369332"/>
          </a:xfrm>
          <a:prstGeom prst="rect">
            <a:avLst/>
          </a:prstGeom>
          <a:noFill/>
        </p:spPr>
        <p:txBody>
          <a:bodyPr wrap="square" rtlCol="0">
            <a:spAutoFit/>
          </a:bodyPr>
          <a:lstStyle/>
          <a:p>
            <a:r>
              <a:rPr lang="en-US"/>
              <a:t>GPIO 21</a:t>
            </a:r>
          </a:p>
        </p:txBody>
      </p:sp>
      <p:sp>
        <p:nvSpPr>
          <p:cNvPr id="30" name="TextBox 29">
            <a:extLst>
              <a:ext uri="{FF2B5EF4-FFF2-40B4-BE49-F238E27FC236}">
                <a16:creationId xmlns:a16="http://schemas.microsoft.com/office/drawing/2014/main" id="{F6B6A589-5FC7-D74C-BCA5-0F33B2EFF516}"/>
              </a:ext>
            </a:extLst>
          </p:cNvPr>
          <p:cNvSpPr txBox="1"/>
          <p:nvPr/>
        </p:nvSpPr>
        <p:spPr>
          <a:xfrm>
            <a:off x="2005522" y="5027018"/>
            <a:ext cx="1454729" cy="369332"/>
          </a:xfrm>
          <a:prstGeom prst="rect">
            <a:avLst/>
          </a:prstGeom>
          <a:noFill/>
        </p:spPr>
        <p:txBody>
          <a:bodyPr wrap="square" rtlCol="0">
            <a:spAutoFit/>
          </a:bodyPr>
          <a:lstStyle/>
          <a:p>
            <a:r>
              <a:rPr lang="en-US"/>
              <a:t>GPIO 22</a:t>
            </a:r>
          </a:p>
        </p:txBody>
      </p:sp>
      <p:sp>
        <p:nvSpPr>
          <p:cNvPr id="31" name="TextBox 30">
            <a:extLst>
              <a:ext uri="{FF2B5EF4-FFF2-40B4-BE49-F238E27FC236}">
                <a16:creationId xmlns:a16="http://schemas.microsoft.com/office/drawing/2014/main" id="{4042C898-41E0-8AC9-2AA5-9A5D9297E00F}"/>
              </a:ext>
            </a:extLst>
          </p:cNvPr>
          <p:cNvSpPr txBox="1"/>
          <p:nvPr/>
        </p:nvSpPr>
        <p:spPr>
          <a:xfrm>
            <a:off x="679589" y="611341"/>
            <a:ext cx="4603376" cy="523220"/>
          </a:xfrm>
          <a:prstGeom prst="rect">
            <a:avLst/>
          </a:prstGeom>
          <a:noFill/>
        </p:spPr>
        <p:txBody>
          <a:bodyPr wrap="square">
            <a:spAutoFit/>
          </a:bodyPr>
          <a:lstStyle/>
          <a:p>
            <a:r>
              <a:rPr lang="en-IN" sz="2800">
                <a:latin typeface="Times New Roman" panose="02020603050405020304" pitchFamily="18" charset="0"/>
                <a:cs typeface="Times New Roman" panose="02020603050405020304" pitchFamily="18" charset="0"/>
              </a:rPr>
              <a:t>OLED Interface </a:t>
            </a:r>
          </a:p>
        </p:txBody>
      </p:sp>
    </p:spTree>
    <p:extLst>
      <p:ext uri="{BB962C8B-B14F-4D97-AF65-F5344CB8AC3E}">
        <p14:creationId xmlns:p14="http://schemas.microsoft.com/office/powerpoint/2010/main" val="3183063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9D0F98-B6CA-3C6A-B12B-872A2B2C75DE}"/>
              </a:ext>
            </a:extLst>
          </p:cNvPr>
          <p:cNvSpPr/>
          <p:nvPr/>
        </p:nvSpPr>
        <p:spPr>
          <a:xfrm>
            <a:off x="4552385" y="2495104"/>
            <a:ext cx="2019301" cy="398318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ESP32</a:t>
            </a:r>
          </a:p>
        </p:txBody>
      </p:sp>
      <p:sp>
        <p:nvSpPr>
          <p:cNvPr id="3" name="Rectangle 2">
            <a:extLst>
              <a:ext uri="{FF2B5EF4-FFF2-40B4-BE49-F238E27FC236}">
                <a16:creationId xmlns:a16="http://schemas.microsoft.com/office/drawing/2014/main" id="{28CCD44F-2DB9-F8DE-E0BD-CE54524C1932}"/>
              </a:ext>
            </a:extLst>
          </p:cNvPr>
          <p:cNvSpPr/>
          <p:nvPr/>
        </p:nvSpPr>
        <p:spPr>
          <a:xfrm>
            <a:off x="4560678" y="1014696"/>
            <a:ext cx="1520384" cy="672261"/>
          </a:xfrm>
          <a:prstGeom prst="rect">
            <a:avLst/>
          </a:prstGeom>
          <a:solidFill>
            <a:schemeClr val="bg1"/>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solidFill>
                  <a:schemeClr val="tx1"/>
                </a:solidFill>
              </a:rPr>
              <a:t>Power supply</a:t>
            </a:r>
          </a:p>
        </p:txBody>
      </p:sp>
      <p:sp>
        <p:nvSpPr>
          <p:cNvPr id="4" name="Rectangle 3">
            <a:extLst>
              <a:ext uri="{FF2B5EF4-FFF2-40B4-BE49-F238E27FC236}">
                <a16:creationId xmlns:a16="http://schemas.microsoft.com/office/drawing/2014/main" id="{C2FDB1B7-80E1-9503-0959-9F864D3344C1}"/>
              </a:ext>
            </a:extLst>
          </p:cNvPr>
          <p:cNvSpPr/>
          <p:nvPr/>
        </p:nvSpPr>
        <p:spPr>
          <a:xfrm>
            <a:off x="8105500" y="2457005"/>
            <a:ext cx="1600201" cy="1046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FF</a:t>
            </a:r>
            <a:r>
              <a:rPr lang="en-US">
                <a:solidFill>
                  <a:schemeClr val="tx1"/>
                </a:solidFill>
              </a:rPr>
              <a:t>OLED I2C</a:t>
            </a:r>
            <a:endParaRPr lang="en-US"/>
          </a:p>
        </p:txBody>
      </p:sp>
      <p:cxnSp>
        <p:nvCxnSpPr>
          <p:cNvPr id="5" name="Straight Connector 4">
            <a:extLst>
              <a:ext uri="{FF2B5EF4-FFF2-40B4-BE49-F238E27FC236}">
                <a16:creationId xmlns:a16="http://schemas.microsoft.com/office/drawing/2014/main" id="{6B9623F6-EC4C-3E35-24C8-7C29339194EE}"/>
              </a:ext>
            </a:extLst>
          </p:cNvPr>
          <p:cNvCxnSpPr/>
          <p:nvPr/>
        </p:nvCxnSpPr>
        <p:spPr>
          <a:xfrm>
            <a:off x="5667102" y="1826624"/>
            <a:ext cx="487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4649FA-138C-D3A8-01AA-23805B2C3949}"/>
              </a:ext>
            </a:extLst>
          </p:cNvPr>
          <p:cNvCxnSpPr>
            <a:cxnSpLocks/>
          </p:cNvCxnSpPr>
          <p:nvPr/>
        </p:nvCxnSpPr>
        <p:spPr>
          <a:xfrm>
            <a:off x="4857477" y="2228404"/>
            <a:ext cx="52734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F36D87-2AFF-B984-09F4-4FB3B7E62A6C}"/>
              </a:ext>
            </a:extLst>
          </p:cNvPr>
          <p:cNvCxnSpPr>
            <a:cxnSpLocks/>
          </p:cNvCxnSpPr>
          <p:nvPr/>
        </p:nvCxnSpPr>
        <p:spPr>
          <a:xfrm>
            <a:off x="10130879" y="2228404"/>
            <a:ext cx="0" cy="19199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02BD60-800B-D2CD-8F40-61DB13AEEEC0}"/>
              </a:ext>
            </a:extLst>
          </p:cNvPr>
          <p:cNvCxnSpPr>
            <a:cxnSpLocks/>
          </p:cNvCxnSpPr>
          <p:nvPr/>
        </p:nvCxnSpPr>
        <p:spPr>
          <a:xfrm>
            <a:off x="10543902" y="1826624"/>
            <a:ext cx="0" cy="2614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DCE585-908C-B894-BEA2-718CEC25F28C}"/>
              </a:ext>
            </a:extLst>
          </p:cNvPr>
          <p:cNvSpPr txBox="1"/>
          <p:nvPr/>
        </p:nvSpPr>
        <p:spPr>
          <a:xfrm>
            <a:off x="4600302" y="2457005"/>
            <a:ext cx="514350" cy="369332"/>
          </a:xfrm>
          <a:prstGeom prst="rect">
            <a:avLst/>
          </a:prstGeom>
          <a:noFill/>
        </p:spPr>
        <p:txBody>
          <a:bodyPr wrap="square" rtlCol="0">
            <a:spAutoFit/>
          </a:bodyPr>
          <a:lstStyle/>
          <a:p>
            <a:r>
              <a:rPr lang="en-US" dirty="0"/>
              <a:t>Vcc</a:t>
            </a:r>
          </a:p>
        </p:txBody>
      </p:sp>
      <p:sp>
        <p:nvSpPr>
          <p:cNvPr id="10" name="TextBox 9">
            <a:extLst>
              <a:ext uri="{FF2B5EF4-FFF2-40B4-BE49-F238E27FC236}">
                <a16:creationId xmlns:a16="http://schemas.microsoft.com/office/drawing/2014/main" id="{1E8A727E-0F6C-0A3D-EDA0-6A5F178283F2}"/>
              </a:ext>
            </a:extLst>
          </p:cNvPr>
          <p:cNvSpPr txBox="1"/>
          <p:nvPr/>
        </p:nvSpPr>
        <p:spPr>
          <a:xfrm>
            <a:off x="5393474" y="2457005"/>
            <a:ext cx="578428" cy="369332"/>
          </a:xfrm>
          <a:prstGeom prst="rect">
            <a:avLst/>
          </a:prstGeom>
          <a:noFill/>
        </p:spPr>
        <p:txBody>
          <a:bodyPr wrap="square" rtlCol="0">
            <a:spAutoFit/>
          </a:bodyPr>
          <a:lstStyle/>
          <a:p>
            <a:r>
              <a:rPr lang="en-US"/>
              <a:t>Gnd</a:t>
            </a:r>
          </a:p>
        </p:txBody>
      </p:sp>
      <p:sp>
        <p:nvSpPr>
          <p:cNvPr id="11" name="TextBox 10">
            <a:extLst>
              <a:ext uri="{FF2B5EF4-FFF2-40B4-BE49-F238E27FC236}">
                <a16:creationId xmlns:a16="http://schemas.microsoft.com/office/drawing/2014/main" id="{B2234BD1-B412-C3DE-6388-CBB342CC597D}"/>
              </a:ext>
            </a:extLst>
          </p:cNvPr>
          <p:cNvSpPr txBox="1"/>
          <p:nvPr/>
        </p:nvSpPr>
        <p:spPr>
          <a:xfrm>
            <a:off x="8077792" y="2795348"/>
            <a:ext cx="697922" cy="369332"/>
          </a:xfrm>
          <a:prstGeom prst="rect">
            <a:avLst/>
          </a:prstGeom>
          <a:noFill/>
        </p:spPr>
        <p:txBody>
          <a:bodyPr wrap="square" rtlCol="0">
            <a:spAutoFit/>
          </a:bodyPr>
          <a:lstStyle/>
          <a:p>
            <a:r>
              <a:rPr lang="en-US"/>
              <a:t>SCL</a:t>
            </a:r>
          </a:p>
        </p:txBody>
      </p:sp>
      <p:sp>
        <p:nvSpPr>
          <p:cNvPr id="12" name="TextBox 11">
            <a:extLst>
              <a:ext uri="{FF2B5EF4-FFF2-40B4-BE49-F238E27FC236}">
                <a16:creationId xmlns:a16="http://schemas.microsoft.com/office/drawing/2014/main" id="{502C3F80-9C61-5ABC-49B6-082FBF8630E9}"/>
              </a:ext>
            </a:extLst>
          </p:cNvPr>
          <p:cNvSpPr txBox="1"/>
          <p:nvPr/>
        </p:nvSpPr>
        <p:spPr>
          <a:xfrm flipH="1">
            <a:off x="8092797" y="3162794"/>
            <a:ext cx="792014" cy="369332"/>
          </a:xfrm>
          <a:prstGeom prst="rect">
            <a:avLst/>
          </a:prstGeom>
          <a:noFill/>
        </p:spPr>
        <p:txBody>
          <a:bodyPr wrap="square" rtlCol="0">
            <a:spAutoFit/>
          </a:bodyPr>
          <a:lstStyle/>
          <a:p>
            <a:r>
              <a:rPr lang="en-US"/>
              <a:t>SDA</a:t>
            </a:r>
          </a:p>
        </p:txBody>
      </p:sp>
      <p:sp>
        <p:nvSpPr>
          <p:cNvPr id="13" name="TextBox 12">
            <a:extLst>
              <a:ext uri="{FF2B5EF4-FFF2-40B4-BE49-F238E27FC236}">
                <a16:creationId xmlns:a16="http://schemas.microsoft.com/office/drawing/2014/main" id="{DAEF3BC5-F622-8FB7-DB10-DA3132D8CCA0}"/>
              </a:ext>
            </a:extLst>
          </p:cNvPr>
          <p:cNvSpPr txBox="1"/>
          <p:nvPr/>
        </p:nvSpPr>
        <p:spPr>
          <a:xfrm>
            <a:off x="9667602" y="2589901"/>
            <a:ext cx="697922" cy="369332"/>
          </a:xfrm>
          <a:prstGeom prst="rect">
            <a:avLst/>
          </a:prstGeom>
          <a:noFill/>
        </p:spPr>
        <p:txBody>
          <a:bodyPr wrap="square" rtlCol="0">
            <a:spAutoFit/>
          </a:bodyPr>
          <a:lstStyle/>
          <a:p>
            <a:r>
              <a:rPr lang="en-US" dirty="0"/>
              <a:t>Vcc</a:t>
            </a:r>
          </a:p>
        </p:txBody>
      </p:sp>
      <p:sp>
        <p:nvSpPr>
          <p:cNvPr id="14" name="TextBox 13">
            <a:extLst>
              <a:ext uri="{FF2B5EF4-FFF2-40B4-BE49-F238E27FC236}">
                <a16:creationId xmlns:a16="http://schemas.microsoft.com/office/drawing/2014/main" id="{87438A33-34BD-C0C4-862C-5D6ABE46C2CE}"/>
              </a:ext>
            </a:extLst>
          </p:cNvPr>
          <p:cNvSpPr txBox="1"/>
          <p:nvPr/>
        </p:nvSpPr>
        <p:spPr>
          <a:xfrm>
            <a:off x="9585053" y="3156659"/>
            <a:ext cx="584197" cy="369332"/>
          </a:xfrm>
          <a:prstGeom prst="rect">
            <a:avLst/>
          </a:prstGeom>
          <a:noFill/>
        </p:spPr>
        <p:txBody>
          <a:bodyPr wrap="square" rtlCol="0">
            <a:spAutoFit/>
          </a:bodyPr>
          <a:lstStyle/>
          <a:p>
            <a:r>
              <a:rPr lang="en-US"/>
              <a:t>Gnd</a:t>
            </a:r>
          </a:p>
        </p:txBody>
      </p:sp>
      <p:sp>
        <p:nvSpPr>
          <p:cNvPr id="15" name="TextBox 14">
            <a:extLst>
              <a:ext uri="{FF2B5EF4-FFF2-40B4-BE49-F238E27FC236}">
                <a16:creationId xmlns:a16="http://schemas.microsoft.com/office/drawing/2014/main" id="{B688803D-F7C7-18EC-1A29-C9DF0D3079B1}"/>
              </a:ext>
            </a:extLst>
          </p:cNvPr>
          <p:cNvSpPr txBox="1"/>
          <p:nvPr/>
        </p:nvSpPr>
        <p:spPr>
          <a:xfrm>
            <a:off x="5470630" y="3884388"/>
            <a:ext cx="1173214" cy="369332"/>
          </a:xfrm>
          <a:prstGeom prst="rect">
            <a:avLst/>
          </a:prstGeom>
          <a:noFill/>
        </p:spPr>
        <p:txBody>
          <a:bodyPr wrap="square" rtlCol="0">
            <a:spAutoFit/>
          </a:bodyPr>
          <a:lstStyle/>
          <a:p>
            <a:r>
              <a:rPr lang="en-US"/>
              <a:t>GPIO16 Rx</a:t>
            </a:r>
          </a:p>
        </p:txBody>
      </p:sp>
      <p:sp>
        <p:nvSpPr>
          <p:cNvPr id="16" name="TextBox 15">
            <a:extLst>
              <a:ext uri="{FF2B5EF4-FFF2-40B4-BE49-F238E27FC236}">
                <a16:creationId xmlns:a16="http://schemas.microsoft.com/office/drawing/2014/main" id="{93CBCE32-0812-8931-65D4-475F87AC14E9}"/>
              </a:ext>
            </a:extLst>
          </p:cNvPr>
          <p:cNvSpPr txBox="1"/>
          <p:nvPr/>
        </p:nvSpPr>
        <p:spPr>
          <a:xfrm>
            <a:off x="5694808" y="2852013"/>
            <a:ext cx="958270" cy="369332"/>
          </a:xfrm>
          <a:prstGeom prst="rect">
            <a:avLst/>
          </a:prstGeom>
          <a:noFill/>
        </p:spPr>
        <p:txBody>
          <a:bodyPr wrap="square" rtlCol="0">
            <a:spAutoFit/>
          </a:bodyPr>
          <a:lstStyle/>
          <a:p>
            <a:r>
              <a:rPr lang="en-US"/>
              <a:t>GPIO 21</a:t>
            </a:r>
          </a:p>
        </p:txBody>
      </p:sp>
      <p:sp>
        <p:nvSpPr>
          <p:cNvPr id="17" name="TextBox 16">
            <a:extLst>
              <a:ext uri="{FF2B5EF4-FFF2-40B4-BE49-F238E27FC236}">
                <a16:creationId xmlns:a16="http://schemas.microsoft.com/office/drawing/2014/main" id="{6BC66FC7-71BE-3CF3-4009-7CC17FFBD9B6}"/>
              </a:ext>
            </a:extLst>
          </p:cNvPr>
          <p:cNvSpPr txBox="1"/>
          <p:nvPr/>
        </p:nvSpPr>
        <p:spPr>
          <a:xfrm>
            <a:off x="5680955" y="3160670"/>
            <a:ext cx="1454729" cy="369332"/>
          </a:xfrm>
          <a:prstGeom prst="rect">
            <a:avLst/>
          </a:prstGeom>
          <a:noFill/>
        </p:spPr>
        <p:txBody>
          <a:bodyPr wrap="square" rtlCol="0">
            <a:spAutoFit/>
          </a:bodyPr>
          <a:lstStyle/>
          <a:p>
            <a:r>
              <a:rPr lang="en-US"/>
              <a:t>GPIO 22</a:t>
            </a:r>
          </a:p>
        </p:txBody>
      </p:sp>
      <p:cxnSp>
        <p:nvCxnSpPr>
          <p:cNvPr id="18" name="Straight Connector 17">
            <a:extLst>
              <a:ext uri="{FF2B5EF4-FFF2-40B4-BE49-F238E27FC236}">
                <a16:creationId xmlns:a16="http://schemas.microsoft.com/office/drawing/2014/main" id="{8BF2BF34-00F7-75B9-9933-C022A611B47C}"/>
              </a:ext>
            </a:extLst>
          </p:cNvPr>
          <p:cNvCxnSpPr/>
          <p:nvPr/>
        </p:nvCxnSpPr>
        <p:spPr>
          <a:xfrm flipV="1">
            <a:off x="9667602" y="2959233"/>
            <a:ext cx="464706" cy="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CB63D9-235C-259C-A630-633AC0D48927}"/>
              </a:ext>
            </a:extLst>
          </p:cNvPr>
          <p:cNvSpPr/>
          <p:nvPr/>
        </p:nvSpPr>
        <p:spPr>
          <a:xfrm>
            <a:off x="8135006" y="3773000"/>
            <a:ext cx="1600201" cy="10460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FF</a:t>
            </a:r>
            <a:r>
              <a:rPr lang="en-US">
                <a:solidFill>
                  <a:schemeClr val="tx1"/>
                </a:solidFill>
              </a:rPr>
              <a:t>Fingerprint sensor</a:t>
            </a:r>
            <a:endParaRPr lang="en-US"/>
          </a:p>
        </p:txBody>
      </p:sp>
      <p:sp>
        <p:nvSpPr>
          <p:cNvPr id="22" name="TextBox 21">
            <a:extLst>
              <a:ext uri="{FF2B5EF4-FFF2-40B4-BE49-F238E27FC236}">
                <a16:creationId xmlns:a16="http://schemas.microsoft.com/office/drawing/2014/main" id="{695F8885-BF02-5305-2A6D-1D1CB5A5256F}"/>
              </a:ext>
            </a:extLst>
          </p:cNvPr>
          <p:cNvSpPr txBox="1"/>
          <p:nvPr/>
        </p:nvSpPr>
        <p:spPr>
          <a:xfrm>
            <a:off x="5470628" y="4278876"/>
            <a:ext cx="1173215" cy="369332"/>
          </a:xfrm>
          <a:prstGeom prst="rect">
            <a:avLst/>
          </a:prstGeom>
          <a:noFill/>
        </p:spPr>
        <p:txBody>
          <a:bodyPr wrap="square" rtlCol="0">
            <a:spAutoFit/>
          </a:bodyPr>
          <a:lstStyle/>
          <a:p>
            <a:r>
              <a:rPr lang="en-US"/>
              <a:t>GPIO17 Tx</a:t>
            </a:r>
          </a:p>
        </p:txBody>
      </p:sp>
      <p:cxnSp>
        <p:nvCxnSpPr>
          <p:cNvPr id="23" name="Straight Connector 22">
            <a:extLst>
              <a:ext uri="{FF2B5EF4-FFF2-40B4-BE49-F238E27FC236}">
                <a16:creationId xmlns:a16="http://schemas.microsoft.com/office/drawing/2014/main" id="{A9BA00F3-BFEB-8C68-480C-C4EAB9F52B9F}"/>
              </a:ext>
            </a:extLst>
          </p:cNvPr>
          <p:cNvCxnSpPr>
            <a:cxnSpLocks/>
          </p:cNvCxnSpPr>
          <p:nvPr/>
        </p:nvCxnSpPr>
        <p:spPr>
          <a:xfrm>
            <a:off x="9736300" y="4148352"/>
            <a:ext cx="3945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2C24B5-157A-9BBE-C468-21966D414C38}"/>
              </a:ext>
            </a:extLst>
          </p:cNvPr>
          <p:cNvCxnSpPr/>
          <p:nvPr/>
        </p:nvCxnSpPr>
        <p:spPr>
          <a:xfrm flipV="1">
            <a:off x="9720715" y="3156659"/>
            <a:ext cx="823187" cy="8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E33069-0792-2F0F-D168-58AE76F850C7}"/>
              </a:ext>
            </a:extLst>
          </p:cNvPr>
          <p:cNvCxnSpPr/>
          <p:nvPr/>
        </p:nvCxnSpPr>
        <p:spPr>
          <a:xfrm flipV="1">
            <a:off x="9720715" y="4441667"/>
            <a:ext cx="823187" cy="8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259E65B-CBD3-8356-7E2D-5A20626A48BA}"/>
              </a:ext>
            </a:extLst>
          </p:cNvPr>
          <p:cNvSpPr txBox="1"/>
          <p:nvPr/>
        </p:nvSpPr>
        <p:spPr>
          <a:xfrm>
            <a:off x="9675694" y="3810010"/>
            <a:ext cx="644809" cy="369332"/>
          </a:xfrm>
          <a:prstGeom prst="rect">
            <a:avLst/>
          </a:prstGeom>
          <a:noFill/>
        </p:spPr>
        <p:txBody>
          <a:bodyPr wrap="square" rtlCol="0">
            <a:spAutoFit/>
          </a:bodyPr>
          <a:lstStyle/>
          <a:p>
            <a:r>
              <a:rPr lang="en-US" dirty="0"/>
              <a:t>Vcc</a:t>
            </a:r>
          </a:p>
        </p:txBody>
      </p:sp>
      <p:sp>
        <p:nvSpPr>
          <p:cNvPr id="27" name="TextBox 26">
            <a:extLst>
              <a:ext uri="{FF2B5EF4-FFF2-40B4-BE49-F238E27FC236}">
                <a16:creationId xmlns:a16="http://schemas.microsoft.com/office/drawing/2014/main" id="{F795342C-1AFE-A6D1-F236-41909BD48F52}"/>
              </a:ext>
            </a:extLst>
          </p:cNvPr>
          <p:cNvSpPr txBox="1"/>
          <p:nvPr/>
        </p:nvSpPr>
        <p:spPr>
          <a:xfrm>
            <a:off x="9617671" y="4418329"/>
            <a:ext cx="644809" cy="369332"/>
          </a:xfrm>
          <a:prstGeom prst="rect">
            <a:avLst/>
          </a:prstGeom>
          <a:noFill/>
        </p:spPr>
        <p:txBody>
          <a:bodyPr wrap="square" rtlCol="0">
            <a:spAutoFit/>
          </a:bodyPr>
          <a:lstStyle/>
          <a:p>
            <a:r>
              <a:rPr lang="en-US"/>
              <a:t>Gnd</a:t>
            </a:r>
          </a:p>
        </p:txBody>
      </p:sp>
      <p:sp>
        <p:nvSpPr>
          <p:cNvPr id="28" name="TextBox 27">
            <a:extLst>
              <a:ext uri="{FF2B5EF4-FFF2-40B4-BE49-F238E27FC236}">
                <a16:creationId xmlns:a16="http://schemas.microsoft.com/office/drawing/2014/main" id="{9577C1B5-5E8C-CBE7-4D2A-B17CE615D539}"/>
              </a:ext>
            </a:extLst>
          </p:cNvPr>
          <p:cNvSpPr txBox="1"/>
          <p:nvPr/>
        </p:nvSpPr>
        <p:spPr>
          <a:xfrm>
            <a:off x="8105500" y="3900248"/>
            <a:ext cx="396007" cy="369332"/>
          </a:xfrm>
          <a:prstGeom prst="rect">
            <a:avLst/>
          </a:prstGeom>
          <a:noFill/>
        </p:spPr>
        <p:txBody>
          <a:bodyPr wrap="square" rtlCol="0">
            <a:spAutoFit/>
          </a:bodyPr>
          <a:lstStyle/>
          <a:p>
            <a:r>
              <a:rPr lang="en-US"/>
              <a:t>Tx</a:t>
            </a:r>
          </a:p>
        </p:txBody>
      </p:sp>
      <p:sp>
        <p:nvSpPr>
          <p:cNvPr id="29" name="TextBox 28">
            <a:extLst>
              <a:ext uri="{FF2B5EF4-FFF2-40B4-BE49-F238E27FC236}">
                <a16:creationId xmlns:a16="http://schemas.microsoft.com/office/drawing/2014/main" id="{DFD0BE0C-16BA-CC64-D980-9B7133D58E28}"/>
              </a:ext>
            </a:extLst>
          </p:cNvPr>
          <p:cNvSpPr txBox="1"/>
          <p:nvPr/>
        </p:nvSpPr>
        <p:spPr>
          <a:xfrm>
            <a:off x="8092797" y="4325182"/>
            <a:ext cx="518388" cy="369332"/>
          </a:xfrm>
          <a:prstGeom prst="rect">
            <a:avLst/>
          </a:prstGeom>
          <a:noFill/>
        </p:spPr>
        <p:txBody>
          <a:bodyPr wrap="square" rtlCol="0">
            <a:spAutoFit/>
          </a:bodyPr>
          <a:lstStyle/>
          <a:p>
            <a:r>
              <a:rPr lang="en-US"/>
              <a:t>Rx</a:t>
            </a:r>
          </a:p>
        </p:txBody>
      </p:sp>
      <p:sp>
        <p:nvSpPr>
          <p:cNvPr id="39" name="TextBox 38">
            <a:extLst>
              <a:ext uri="{FF2B5EF4-FFF2-40B4-BE49-F238E27FC236}">
                <a16:creationId xmlns:a16="http://schemas.microsoft.com/office/drawing/2014/main" id="{6F118AFE-D42B-51E1-B23A-AF1C8ABA4D38}"/>
              </a:ext>
            </a:extLst>
          </p:cNvPr>
          <p:cNvSpPr txBox="1"/>
          <p:nvPr/>
        </p:nvSpPr>
        <p:spPr>
          <a:xfrm>
            <a:off x="5677062" y="5396538"/>
            <a:ext cx="947011" cy="369332"/>
          </a:xfrm>
          <a:prstGeom prst="rect">
            <a:avLst/>
          </a:prstGeom>
          <a:noFill/>
        </p:spPr>
        <p:txBody>
          <a:bodyPr wrap="square" rtlCol="0">
            <a:spAutoFit/>
          </a:bodyPr>
          <a:lstStyle/>
          <a:p>
            <a:r>
              <a:rPr lang="en-US"/>
              <a:t>GPIO 19</a:t>
            </a:r>
          </a:p>
        </p:txBody>
      </p:sp>
      <p:sp>
        <p:nvSpPr>
          <p:cNvPr id="40" name="TextBox 39">
            <a:extLst>
              <a:ext uri="{FF2B5EF4-FFF2-40B4-BE49-F238E27FC236}">
                <a16:creationId xmlns:a16="http://schemas.microsoft.com/office/drawing/2014/main" id="{BDF77E08-0D5C-58F1-9FF0-FBF36C487343}"/>
              </a:ext>
            </a:extLst>
          </p:cNvPr>
          <p:cNvSpPr txBox="1"/>
          <p:nvPr/>
        </p:nvSpPr>
        <p:spPr>
          <a:xfrm>
            <a:off x="5700438" y="5739928"/>
            <a:ext cx="947010" cy="369332"/>
          </a:xfrm>
          <a:prstGeom prst="rect">
            <a:avLst/>
          </a:prstGeom>
          <a:noFill/>
        </p:spPr>
        <p:txBody>
          <a:bodyPr wrap="square" rtlCol="0">
            <a:spAutoFit/>
          </a:bodyPr>
          <a:lstStyle/>
          <a:p>
            <a:r>
              <a:rPr lang="en-US"/>
              <a:t>GPIO 21</a:t>
            </a:r>
          </a:p>
        </p:txBody>
      </p:sp>
      <p:sp>
        <p:nvSpPr>
          <p:cNvPr id="41" name="Rectangle 40">
            <a:extLst>
              <a:ext uri="{FF2B5EF4-FFF2-40B4-BE49-F238E27FC236}">
                <a16:creationId xmlns:a16="http://schemas.microsoft.com/office/drawing/2014/main" id="{32E9BF3A-1C7C-6D49-3FBA-84C3639E65EB}"/>
              </a:ext>
            </a:extLst>
          </p:cNvPr>
          <p:cNvSpPr/>
          <p:nvPr/>
        </p:nvSpPr>
        <p:spPr>
          <a:xfrm>
            <a:off x="2009502" y="2415442"/>
            <a:ext cx="1447800" cy="40039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FF</a:t>
            </a:r>
            <a:r>
              <a:rPr lang="en-US">
                <a:solidFill>
                  <a:schemeClr val="tx1"/>
                </a:solidFill>
              </a:rPr>
              <a:t>4X4 Matrix Keypad</a:t>
            </a:r>
            <a:endParaRPr lang="en-US"/>
          </a:p>
        </p:txBody>
      </p:sp>
      <p:sp>
        <p:nvSpPr>
          <p:cNvPr id="60" name="TextBox 59">
            <a:extLst>
              <a:ext uri="{FF2B5EF4-FFF2-40B4-BE49-F238E27FC236}">
                <a16:creationId xmlns:a16="http://schemas.microsoft.com/office/drawing/2014/main" id="{70011FD9-C837-339B-3CD6-920FA91347F0}"/>
              </a:ext>
            </a:extLst>
          </p:cNvPr>
          <p:cNvSpPr txBox="1"/>
          <p:nvPr/>
        </p:nvSpPr>
        <p:spPr>
          <a:xfrm>
            <a:off x="3578817" y="2965183"/>
            <a:ext cx="1005028" cy="369332"/>
          </a:xfrm>
          <a:prstGeom prst="rect">
            <a:avLst/>
          </a:prstGeom>
          <a:noFill/>
        </p:spPr>
        <p:txBody>
          <a:bodyPr wrap="square" rtlCol="0">
            <a:spAutoFit/>
          </a:bodyPr>
          <a:lstStyle/>
          <a:p>
            <a:r>
              <a:rPr lang="en-US"/>
              <a:t>GPIO 13</a:t>
            </a:r>
          </a:p>
        </p:txBody>
      </p:sp>
      <p:sp>
        <p:nvSpPr>
          <p:cNvPr id="61" name="TextBox 60">
            <a:extLst>
              <a:ext uri="{FF2B5EF4-FFF2-40B4-BE49-F238E27FC236}">
                <a16:creationId xmlns:a16="http://schemas.microsoft.com/office/drawing/2014/main" id="{E050AB9D-F6F6-A323-498A-7B37930DEE86}"/>
              </a:ext>
            </a:extLst>
          </p:cNvPr>
          <p:cNvSpPr txBox="1"/>
          <p:nvPr/>
        </p:nvSpPr>
        <p:spPr>
          <a:xfrm>
            <a:off x="3571450" y="3373881"/>
            <a:ext cx="955384" cy="369332"/>
          </a:xfrm>
          <a:prstGeom prst="rect">
            <a:avLst/>
          </a:prstGeom>
          <a:noFill/>
        </p:spPr>
        <p:txBody>
          <a:bodyPr wrap="square" rtlCol="0">
            <a:spAutoFit/>
          </a:bodyPr>
          <a:lstStyle/>
          <a:p>
            <a:r>
              <a:rPr lang="en-US"/>
              <a:t>GPIO 12</a:t>
            </a:r>
          </a:p>
        </p:txBody>
      </p:sp>
      <p:sp>
        <p:nvSpPr>
          <p:cNvPr id="62" name="TextBox 61">
            <a:extLst>
              <a:ext uri="{FF2B5EF4-FFF2-40B4-BE49-F238E27FC236}">
                <a16:creationId xmlns:a16="http://schemas.microsoft.com/office/drawing/2014/main" id="{01F04537-9859-AD25-D659-72A882BD8C75}"/>
              </a:ext>
            </a:extLst>
          </p:cNvPr>
          <p:cNvSpPr txBox="1"/>
          <p:nvPr/>
        </p:nvSpPr>
        <p:spPr>
          <a:xfrm>
            <a:off x="3555650" y="3779020"/>
            <a:ext cx="1005028" cy="369332"/>
          </a:xfrm>
          <a:prstGeom prst="rect">
            <a:avLst/>
          </a:prstGeom>
          <a:noFill/>
        </p:spPr>
        <p:txBody>
          <a:bodyPr wrap="square" rtlCol="0">
            <a:spAutoFit/>
          </a:bodyPr>
          <a:lstStyle/>
          <a:p>
            <a:r>
              <a:rPr lang="en-US"/>
              <a:t>GPIO 14</a:t>
            </a:r>
          </a:p>
        </p:txBody>
      </p:sp>
      <p:sp>
        <p:nvSpPr>
          <p:cNvPr id="63" name="TextBox 62">
            <a:extLst>
              <a:ext uri="{FF2B5EF4-FFF2-40B4-BE49-F238E27FC236}">
                <a16:creationId xmlns:a16="http://schemas.microsoft.com/office/drawing/2014/main" id="{1A9F654D-FD66-7F3F-E5A5-B42DFF2C58E4}"/>
              </a:ext>
            </a:extLst>
          </p:cNvPr>
          <p:cNvSpPr txBox="1"/>
          <p:nvPr/>
        </p:nvSpPr>
        <p:spPr>
          <a:xfrm>
            <a:off x="3542439" y="4233663"/>
            <a:ext cx="942393" cy="369332"/>
          </a:xfrm>
          <a:prstGeom prst="rect">
            <a:avLst/>
          </a:prstGeom>
          <a:noFill/>
        </p:spPr>
        <p:txBody>
          <a:bodyPr wrap="square" rtlCol="0">
            <a:spAutoFit/>
          </a:bodyPr>
          <a:lstStyle/>
          <a:p>
            <a:r>
              <a:rPr lang="en-US"/>
              <a:t>GPIO 27</a:t>
            </a:r>
          </a:p>
        </p:txBody>
      </p:sp>
      <p:sp>
        <p:nvSpPr>
          <p:cNvPr id="64" name="TextBox 63">
            <a:extLst>
              <a:ext uri="{FF2B5EF4-FFF2-40B4-BE49-F238E27FC236}">
                <a16:creationId xmlns:a16="http://schemas.microsoft.com/office/drawing/2014/main" id="{5999A54F-256C-63EF-BF51-58905CD6EA89}"/>
              </a:ext>
            </a:extLst>
          </p:cNvPr>
          <p:cNvSpPr txBox="1"/>
          <p:nvPr/>
        </p:nvSpPr>
        <p:spPr>
          <a:xfrm>
            <a:off x="3545899" y="4686022"/>
            <a:ext cx="1143000" cy="369332"/>
          </a:xfrm>
          <a:prstGeom prst="rect">
            <a:avLst/>
          </a:prstGeom>
          <a:noFill/>
        </p:spPr>
        <p:txBody>
          <a:bodyPr wrap="square" rtlCol="0">
            <a:spAutoFit/>
          </a:bodyPr>
          <a:lstStyle/>
          <a:p>
            <a:r>
              <a:rPr lang="en-US"/>
              <a:t>GPIO 26</a:t>
            </a:r>
          </a:p>
        </p:txBody>
      </p:sp>
      <p:sp>
        <p:nvSpPr>
          <p:cNvPr id="65" name="TextBox 64">
            <a:extLst>
              <a:ext uri="{FF2B5EF4-FFF2-40B4-BE49-F238E27FC236}">
                <a16:creationId xmlns:a16="http://schemas.microsoft.com/office/drawing/2014/main" id="{114339E2-ADDC-087E-325B-02CAA5829732}"/>
              </a:ext>
            </a:extLst>
          </p:cNvPr>
          <p:cNvSpPr txBox="1"/>
          <p:nvPr/>
        </p:nvSpPr>
        <p:spPr>
          <a:xfrm>
            <a:off x="3566587" y="5090644"/>
            <a:ext cx="1050203" cy="369332"/>
          </a:xfrm>
          <a:prstGeom prst="rect">
            <a:avLst/>
          </a:prstGeom>
          <a:noFill/>
        </p:spPr>
        <p:txBody>
          <a:bodyPr wrap="square" rtlCol="0">
            <a:spAutoFit/>
          </a:bodyPr>
          <a:lstStyle/>
          <a:p>
            <a:r>
              <a:rPr lang="en-US"/>
              <a:t>GPIO 25</a:t>
            </a:r>
          </a:p>
        </p:txBody>
      </p:sp>
      <p:sp>
        <p:nvSpPr>
          <p:cNvPr id="66" name="TextBox 65">
            <a:extLst>
              <a:ext uri="{FF2B5EF4-FFF2-40B4-BE49-F238E27FC236}">
                <a16:creationId xmlns:a16="http://schemas.microsoft.com/office/drawing/2014/main" id="{5AFD4FD6-3938-36F9-DDF5-FAD32644261D}"/>
              </a:ext>
            </a:extLst>
          </p:cNvPr>
          <p:cNvSpPr txBox="1"/>
          <p:nvPr/>
        </p:nvSpPr>
        <p:spPr>
          <a:xfrm>
            <a:off x="3563067" y="5555262"/>
            <a:ext cx="969381" cy="369332"/>
          </a:xfrm>
          <a:prstGeom prst="rect">
            <a:avLst/>
          </a:prstGeom>
          <a:noFill/>
        </p:spPr>
        <p:txBody>
          <a:bodyPr wrap="square" rtlCol="0">
            <a:spAutoFit/>
          </a:bodyPr>
          <a:lstStyle/>
          <a:p>
            <a:r>
              <a:rPr lang="en-US"/>
              <a:t>GPIO 33</a:t>
            </a:r>
          </a:p>
        </p:txBody>
      </p:sp>
      <p:sp>
        <p:nvSpPr>
          <p:cNvPr id="67" name="TextBox 66">
            <a:extLst>
              <a:ext uri="{FF2B5EF4-FFF2-40B4-BE49-F238E27FC236}">
                <a16:creationId xmlns:a16="http://schemas.microsoft.com/office/drawing/2014/main" id="{92C62E5C-3901-7E26-F5E2-F55EFE4BEA0C}"/>
              </a:ext>
            </a:extLst>
          </p:cNvPr>
          <p:cNvSpPr txBox="1"/>
          <p:nvPr/>
        </p:nvSpPr>
        <p:spPr>
          <a:xfrm>
            <a:off x="3533020" y="5982985"/>
            <a:ext cx="1019364" cy="369332"/>
          </a:xfrm>
          <a:prstGeom prst="rect">
            <a:avLst/>
          </a:prstGeom>
          <a:noFill/>
        </p:spPr>
        <p:txBody>
          <a:bodyPr wrap="square" rtlCol="0">
            <a:spAutoFit/>
          </a:bodyPr>
          <a:lstStyle/>
          <a:p>
            <a:r>
              <a:rPr lang="en-US"/>
              <a:t>GPIO 32</a:t>
            </a:r>
          </a:p>
        </p:txBody>
      </p:sp>
      <p:cxnSp>
        <p:nvCxnSpPr>
          <p:cNvPr id="68" name="Straight Connector 67">
            <a:extLst>
              <a:ext uri="{FF2B5EF4-FFF2-40B4-BE49-F238E27FC236}">
                <a16:creationId xmlns:a16="http://schemas.microsoft.com/office/drawing/2014/main" id="{8A550E35-9B1F-5FEC-E5C2-7D890D322585}"/>
              </a:ext>
            </a:extLst>
          </p:cNvPr>
          <p:cNvCxnSpPr>
            <a:cxnSpLocks/>
          </p:cNvCxnSpPr>
          <p:nvPr/>
        </p:nvCxnSpPr>
        <p:spPr>
          <a:xfrm>
            <a:off x="5680665" y="1712323"/>
            <a:ext cx="15586" cy="782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22B1E6F-07CE-5446-C258-089387C6C241}"/>
              </a:ext>
            </a:extLst>
          </p:cNvPr>
          <p:cNvCxnSpPr/>
          <p:nvPr/>
        </p:nvCxnSpPr>
        <p:spPr>
          <a:xfrm>
            <a:off x="3457302" y="3334515"/>
            <a:ext cx="1103376" cy="6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3207C3DF-D783-9765-F2D8-644A714FCD82}"/>
              </a:ext>
            </a:extLst>
          </p:cNvPr>
          <p:cNvCxnSpPr/>
          <p:nvPr/>
        </p:nvCxnSpPr>
        <p:spPr>
          <a:xfrm flipV="1">
            <a:off x="3437384" y="3766443"/>
            <a:ext cx="1123294" cy="12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69F2635C-FF8A-207C-07CB-133EC2C6E98B}"/>
              </a:ext>
            </a:extLst>
          </p:cNvPr>
          <p:cNvCxnSpPr/>
          <p:nvPr/>
        </p:nvCxnSpPr>
        <p:spPr>
          <a:xfrm>
            <a:off x="3443197" y="4198373"/>
            <a:ext cx="114064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9933A28F-F6FF-BFB8-1820-ADF180FCC706}"/>
              </a:ext>
            </a:extLst>
          </p:cNvPr>
          <p:cNvCxnSpPr/>
          <p:nvPr/>
        </p:nvCxnSpPr>
        <p:spPr>
          <a:xfrm flipV="1">
            <a:off x="3442306" y="4578523"/>
            <a:ext cx="1147551" cy="25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AEA37512-7F7A-4DB1-FCEF-BD3140064C40}"/>
              </a:ext>
            </a:extLst>
          </p:cNvPr>
          <p:cNvCxnSpPr>
            <a:cxnSpLocks/>
          </p:cNvCxnSpPr>
          <p:nvPr/>
        </p:nvCxnSpPr>
        <p:spPr>
          <a:xfrm>
            <a:off x="3473741" y="5055354"/>
            <a:ext cx="1086937" cy="133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51164705-373D-E734-5888-AAC0B3029F9D}"/>
              </a:ext>
            </a:extLst>
          </p:cNvPr>
          <p:cNvCxnSpPr>
            <a:cxnSpLocks/>
          </p:cNvCxnSpPr>
          <p:nvPr/>
        </p:nvCxnSpPr>
        <p:spPr>
          <a:xfrm>
            <a:off x="3462116" y="5459976"/>
            <a:ext cx="10985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F6765F5B-182D-A9D2-547A-16CA67CC4276}"/>
              </a:ext>
            </a:extLst>
          </p:cNvPr>
          <p:cNvCxnSpPr/>
          <p:nvPr/>
        </p:nvCxnSpPr>
        <p:spPr>
          <a:xfrm flipV="1">
            <a:off x="3443197" y="5937957"/>
            <a:ext cx="1140648" cy="8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D34B096F-AB41-73C2-1BDE-07A6C2BC4469}"/>
              </a:ext>
            </a:extLst>
          </p:cNvPr>
          <p:cNvCxnSpPr/>
          <p:nvPr/>
        </p:nvCxnSpPr>
        <p:spPr>
          <a:xfrm flipV="1">
            <a:off x="3489162" y="6313985"/>
            <a:ext cx="1080542" cy="16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58EEFD10-0A67-DA0D-D174-00287AC6E40B}"/>
              </a:ext>
            </a:extLst>
          </p:cNvPr>
          <p:cNvCxnSpPr>
            <a:endCxn id="9" idx="0"/>
          </p:cNvCxnSpPr>
          <p:nvPr/>
        </p:nvCxnSpPr>
        <p:spPr>
          <a:xfrm>
            <a:off x="4857477" y="1712323"/>
            <a:ext cx="0" cy="744682"/>
          </a:xfrm>
          <a:prstGeom prst="line">
            <a:avLst/>
          </a:prstGeom>
          <a:ln w="28575"/>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77D7C340-E93E-B05B-3901-52F02C2AAB94}"/>
              </a:ext>
            </a:extLst>
          </p:cNvPr>
          <p:cNvCxnSpPr>
            <a:cxnSpLocks/>
          </p:cNvCxnSpPr>
          <p:nvPr/>
        </p:nvCxnSpPr>
        <p:spPr>
          <a:xfrm>
            <a:off x="6571686" y="2839839"/>
            <a:ext cx="1506106" cy="297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070463CF-59A2-EF99-FAF3-B3C0A230D8A3}"/>
              </a:ext>
            </a:extLst>
          </p:cNvPr>
          <p:cNvCxnSpPr>
            <a:cxnSpLocks/>
            <a:endCxn id="12" idx="3"/>
          </p:cNvCxnSpPr>
          <p:nvPr/>
        </p:nvCxnSpPr>
        <p:spPr>
          <a:xfrm>
            <a:off x="6581575" y="3328662"/>
            <a:ext cx="1511222" cy="187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66A467B4-D1CF-484B-0FEE-9656B2EF5A5F}"/>
              </a:ext>
            </a:extLst>
          </p:cNvPr>
          <p:cNvCxnSpPr>
            <a:cxnSpLocks/>
            <a:stCxn id="28" idx="1"/>
            <a:endCxn id="15" idx="3"/>
          </p:cNvCxnSpPr>
          <p:nvPr/>
        </p:nvCxnSpPr>
        <p:spPr>
          <a:xfrm flipH="1" flipV="1">
            <a:off x="6643844" y="4069054"/>
            <a:ext cx="1461656" cy="158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a:extLst>
              <a:ext uri="{FF2B5EF4-FFF2-40B4-BE49-F238E27FC236}">
                <a16:creationId xmlns:a16="http://schemas.microsoft.com/office/drawing/2014/main" id="{4DF61218-2E55-2D8E-4B7C-F39E88FE268E}"/>
              </a:ext>
            </a:extLst>
          </p:cNvPr>
          <p:cNvCxnSpPr>
            <a:cxnSpLocks/>
          </p:cNvCxnSpPr>
          <p:nvPr/>
        </p:nvCxnSpPr>
        <p:spPr>
          <a:xfrm>
            <a:off x="6621757" y="4441455"/>
            <a:ext cx="1482083" cy="13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TextBox 111">
            <a:extLst>
              <a:ext uri="{FF2B5EF4-FFF2-40B4-BE49-F238E27FC236}">
                <a16:creationId xmlns:a16="http://schemas.microsoft.com/office/drawing/2014/main" id="{33C031F2-091F-9375-9B87-9FE49DAF9BF0}"/>
              </a:ext>
            </a:extLst>
          </p:cNvPr>
          <p:cNvSpPr txBox="1"/>
          <p:nvPr/>
        </p:nvSpPr>
        <p:spPr>
          <a:xfrm>
            <a:off x="2776" y="574"/>
            <a:ext cx="4387740" cy="707886"/>
          </a:xfrm>
          <a:prstGeom prst="rect">
            <a:avLst/>
          </a:prstGeom>
          <a:noFill/>
        </p:spPr>
        <p:txBody>
          <a:bodyPr wrap="none" rtlCol="0">
            <a:spAutoFit/>
          </a:bodyPr>
          <a:lstStyle/>
          <a:p>
            <a:r>
              <a:rPr lang="en-IN" sz="4000" dirty="0">
                <a:solidFill>
                  <a:schemeClr val="accent1">
                    <a:lumMod val="75000"/>
                  </a:schemeClr>
                </a:solidFill>
                <a:latin typeface="Times New Roman" panose="02020603050405020304" pitchFamily="18" charset="0"/>
                <a:cs typeface="Times New Roman" panose="02020603050405020304" pitchFamily="18" charset="0"/>
              </a:rPr>
              <a:t>Schematic </a:t>
            </a:r>
            <a:r>
              <a:rPr lang="en-US" sz="4000" dirty="0">
                <a:solidFill>
                  <a:schemeClr val="accent1">
                    <a:lumMod val="75000"/>
                  </a:schemeClr>
                </a:solidFill>
                <a:latin typeface="Times New Roman" panose="02020603050405020304" pitchFamily="18" charset="0"/>
                <a:cs typeface="Times New Roman" panose="02020603050405020304" pitchFamily="18" charset="0"/>
              </a:rPr>
              <a:t>Diagram:</a:t>
            </a:r>
            <a:endParaRPr lang="en-IN" sz="4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45CC4B2D-144D-D455-1064-BAFE6E11E581}"/>
              </a:ext>
            </a:extLst>
          </p:cNvPr>
          <p:cNvSpPr txBox="1"/>
          <p:nvPr/>
        </p:nvSpPr>
        <p:spPr>
          <a:xfrm>
            <a:off x="4900746" y="6515981"/>
            <a:ext cx="2621230" cy="369332"/>
          </a:xfrm>
          <a:prstGeom prst="rect">
            <a:avLst/>
          </a:prstGeom>
          <a:noFill/>
        </p:spPr>
        <p:txBody>
          <a:bodyPr wrap="none" lIns="91440" tIns="45720" rIns="91440" bIns="45720" rtlCol="0" anchor="t">
            <a:spAutoFit/>
          </a:bodyPr>
          <a:lstStyle/>
          <a:p>
            <a:r>
              <a:rPr lang="en-IN" dirty="0">
                <a:latin typeface="Times New Roman"/>
                <a:cs typeface="Times New Roman"/>
              </a:rPr>
              <a:t>Fig12:</a:t>
            </a:r>
            <a:r>
              <a:rPr lang="en-US" dirty="0">
                <a:latin typeface="Times New Roman"/>
                <a:cs typeface="Times New Roman"/>
              </a:rPr>
              <a:t>Schematic diagram</a:t>
            </a:r>
            <a:r>
              <a:rPr lang="en-IN" dirty="0">
                <a:latin typeface="Times New Roman"/>
                <a:cs typeface="Times New Roman"/>
              </a:rPr>
              <a:t>.</a:t>
            </a:r>
          </a:p>
        </p:txBody>
      </p:sp>
      <p:sp>
        <p:nvSpPr>
          <p:cNvPr id="46" name="TextBox 45">
            <a:extLst>
              <a:ext uri="{FF2B5EF4-FFF2-40B4-BE49-F238E27FC236}">
                <a16:creationId xmlns:a16="http://schemas.microsoft.com/office/drawing/2014/main" id="{F4E555AE-6DC3-8BF9-7023-BB468E3C46ED}"/>
              </a:ext>
            </a:extLst>
          </p:cNvPr>
          <p:cNvSpPr txBox="1"/>
          <p:nvPr/>
        </p:nvSpPr>
        <p:spPr>
          <a:xfrm>
            <a:off x="6521652" y="4049598"/>
            <a:ext cx="1692386" cy="369332"/>
          </a:xfrm>
          <a:prstGeom prst="rect">
            <a:avLst/>
          </a:prstGeom>
          <a:noFill/>
        </p:spPr>
        <p:txBody>
          <a:bodyPr wrap="none" rtlCol="0">
            <a:spAutoFit/>
          </a:bodyPr>
          <a:lstStyle/>
          <a:p>
            <a:r>
              <a:rPr lang="en-US"/>
              <a:t>Hardware-Serial</a:t>
            </a:r>
            <a:endParaRPr lang="en-IN"/>
          </a:p>
        </p:txBody>
      </p:sp>
    </p:spTree>
    <p:extLst>
      <p:ext uri="{BB962C8B-B14F-4D97-AF65-F5344CB8AC3E}">
        <p14:creationId xmlns:p14="http://schemas.microsoft.com/office/powerpoint/2010/main" val="181778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8AC10F-3F5F-4BA8-B5E6-78C922E668FD}"/>
              </a:ext>
            </a:extLst>
          </p:cNvPr>
          <p:cNvSpPr txBox="1"/>
          <p:nvPr/>
        </p:nvSpPr>
        <p:spPr>
          <a:xfrm>
            <a:off x="342798" y="1849844"/>
            <a:ext cx="7950381"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It is used to program ESP32 in embedded C.</a:t>
            </a:r>
            <a:endParaRPr lang="en-IN"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C57522F-36B9-9EFF-D8AD-721048769A1D}"/>
              </a:ext>
            </a:extLst>
          </p:cNvPr>
          <p:cNvSpPr txBox="1"/>
          <p:nvPr/>
        </p:nvSpPr>
        <p:spPr>
          <a:xfrm>
            <a:off x="181247" y="326595"/>
            <a:ext cx="5158785" cy="707886"/>
          </a:xfrm>
          <a:prstGeom prst="rect">
            <a:avLst/>
          </a:prstGeom>
          <a:noFill/>
        </p:spPr>
        <p:txBody>
          <a:bodyPr wrap="none" rtlCol="0">
            <a:spAutoFit/>
          </a:bodyPr>
          <a:lstStyle/>
          <a:p>
            <a:r>
              <a:rPr lang="en-IN" sz="4000">
                <a:solidFill>
                  <a:schemeClr val="accent1">
                    <a:lumMod val="75000"/>
                  </a:schemeClr>
                </a:solidFill>
                <a:latin typeface="Times New Roman" panose="02020603050405020304" pitchFamily="18" charset="0"/>
                <a:cs typeface="Times New Roman" panose="02020603050405020304" pitchFamily="18" charset="0"/>
              </a:rPr>
              <a:t>Software Requirements</a:t>
            </a:r>
            <a:r>
              <a:rPr lang="en-US" sz="4000">
                <a:solidFill>
                  <a:schemeClr val="accent1">
                    <a:lumMod val="75000"/>
                  </a:schemeClr>
                </a:solidFill>
                <a:latin typeface="Times New Roman" panose="02020603050405020304" pitchFamily="18" charset="0"/>
                <a:cs typeface="Times New Roman" panose="02020603050405020304" pitchFamily="18" charset="0"/>
              </a:rPr>
              <a:t>:</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3E11413-708F-B85E-541D-4ECDA5A6BB51}"/>
              </a:ext>
            </a:extLst>
          </p:cNvPr>
          <p:cNvSpPr txBox="1"/>
          <p:nvPr/>
        </p:nvSpPr>
        <p:spPr>
          <a:xfrm>
            <a:off x="348162" y="1316769"/>
            <a:ext cx="9807696" cy="523220"/>
          </a:xfrm>
          <a:prstGeom prst="rect">
            <a:avLst/>
          </a:prstGeom>
          <a:noFill/>
        </p:spPr>
        <p:txBody>
          <a:bodyPr wrap="square" lIns="91440" tIns="45720" rIns="91440" bIns="45720" anchor="t">
            <a:spAutoFit/>
          </a:bodyPr>
          <a:lstStyle/>
          <a:p>
            <a:r>
              <a:rPr lang="en-US" sz="2800">
                <a:latin typeface="Times New Roman"/>
                <a:cs typeface="Times New Roman"/>
              </a:rPr>
              <a:t>Arduino IDE(Integrated development environment): </a:t>
            </a:r>
            <a:endParaRPr lang="en-IN" sz="28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30893A0-5E70-F2CD-0B04-B8C385908158}"/>
              </a:ext>
            </a:extLst>
          </p:cNvPr>
          <p:cNvSpPr txBox="1"/>
          <p:nvPr/>
        </p:nvSpPr>
        <p:spPr>
          <a:xfrm>
            <a:off x="348162" y="3552984"/>
            <a:ext cx="6097088" cy="523220"/>
          </a:xfrm>
          <a:prstGeom prst="rect">
            <a:avLst/>
          </a:prstGeom>
          <a:noFill/>
        </p:spPr>
        <p:txBody>
          <a:bodyPr wrap="square" lIns="91440" tIns="45720" rIns="91440" bIns="45720" anchor="t">
            <a:spAutoFit/>
          </a:bodyPr>
          <a:lstStyle/>
          <a:p>
            <a:r>
              <a:rPr lang="en-IN" sz="2800">
                <a:latin typeface="Times New Roman"/>
                <a:cs typeface="Times New Roman"/>
              </a:rPr>
              <a:t>PHP(Hypertext Preprocessor) : </a:t>
            </a:r>
            <a:endParaRPr lang="en-IN" sz="28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CC88B78-ED40-2C3C-9DF1-237A136343B6}"/>
              </a:ext>
            </a:extLst>
          </p:cNvPr>
          <p:cNvSpPr txBox="1"/>
          <p:nvPr/>
        </p:nvSpPr>
        <p:spPr>
          <a:xfrm>
            <a:off x="348162" y="2525084"/>
            <a:ext cx="6097088" cy="523220"/>
          </a:xfrm>
          <a:prstGeom prst="rect">
            <a:avLst/>
          </a:prstGeom>
          <a:noFill/>
        </p:spPr>
        <p:txBody>
          <a:bodyPr wrap="square" lIns="91440" tIns="45720" rIns="91440" bIns="45720" anchor="t">
            <a:spAutoFit/>
          </a:bodyPr>
          <a:lstStyle/>
          <a:p>
            <a:r>
              <a:rPr lang="en-US" sz="2800">
                <a:latin typeface="Times New Roman"/>
                <a:cs typeface="Times New Roman"/>
              </a:rPr>
              <a:t>H</a:t>
            </a:r>
            <a:r>
              <a:rPr lang="en-IN" sz="2800">
                <a:latin typeface="Times New Roman"/>
                <a:cs typeface="Times New Roman"/>
              </a:rPr>
              <a:t>TTP(Hypertext transfer protocol):</a:t>
            </a:r>
          </a:p>
        </p:txBody>
      </p:sp>
      <p:sp>
        <p:nvSpPr>
          <p:cNvPr id="5" name="TextBox 4">
            <a:extLst>
              <a:ext uri="{FF2B5EF4-FFF2-40B4-BE49-F238E27FC236}">
                <a16:creationId xmlns:a16="http://schemas.microsoft.com/office/drawing/2014/main" id="{2E1CAA1E-FFDC-6733-8D1B-3481AE8A7846}"/>
              </a:ext>
            </a:extLst>
          </p:cNvPr>
          <p:cNvSpPr txBox="1"/>
          <p:nvPr/>
        </p:nvSpPr>
        <p:spPr>
          <a:xfrm>
            <a:off x="345409" y="2947060"/>
            <a:ext cx="9347382"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Protocol is used to establish a communication between server and ESP32.</a:t>
            </a:r>
            <a:endParaRPr lang="en-IN" sz="24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FD96A9B-235F-5B00-FD29-CA222B37FFF4}"/>
              </a:ext>
            </a:extLst>
          </p:cNvPr>
          <p:cNvSpPr txBox="1"/>
          <p:nvPr/>
        </p:nvSpPr>
        <p:spPr>
          <a:xfrm>
            <a:off x="345409" y="4076204"/>
            <a:ext cx="9398182" cy="1200329"/>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PHP code executes on the web server before the HTML content is sent to the user's browser. This keeps sensitive information on the server and allows for dynamic content generation.</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567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6F435E-B101-4257-ED1F-60031F9E5854}"/>
              </a:ext>
            </a:extLst>
          </p:cNvPr>
          <p:cNvSpPr txBox="1"/>
          <p:nvPr/>
        </p:nvSpPr>
        <p:spPr>
          <a:xfrm>
            <a:off x="568053" y="715497"/>
            <a:ext cx="6097088" cy="523220"/>
          </a:xfrm>
          <a:prstGeom prst="rect">
            <a:avLst/>
          </a:prstGeom>
          <a:noFill/>
        </p:spPr>
        <p:txBody>
          <a:bodyPr wrap="square" lIns="91440" tIns="45720" rIns="91440" bIns="45720" anchor="t">
            <a:spAutoFit/>
          </a:bodyPr>
          <a:lstStyle/>
          <a:p>
            <a:r>
              <a:rPr lang="en-IN" sz="2800">
                <a:latin typeface="Times New Roman"/>
                <a:cs typeface="Times New Roman"/>
              </a:rPr>
              <a:t>SQL(Structured Query Language):</a:t>
            </a:r>
            <a:endParaRPr lang="en-IN" sz="28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5507AD4-BE8E-C6AE-AD88-F1BBF1BC75A3}"/>
              </a:ext>
            </a:extLst>
          </p:cNvPr>
          <p:cNvSpPr txBox="1"/>
          <p:nvPr/>
        </p:nvSpPr>
        <p:spPr>
          <a:xfrm>
            <a:off x="691424" y="1149091"/>
            <a:ext cx="10020118" cy="1569660"/>
          </a:xfrm>
          <a:prstGeom prst="rect">
            <a:avLst/>
          </a:prstGeom>
          <a:noFill/>
        </p:spPr>
        <p:txBody>
          <a:bodyPr wrap="square" lIns="91440" tIns="45720" rIns="91440" bIns="45720" anchor="t">
            <a:spAutoFit/>
          </a:bodyPr>
          <a:lstStyle/>
          <a:p>
            <a:r>
              <a:rPr lang="en-IN" sz="2400">
                <a:latin typeface="Times New Roman"/>
                <a:cs typeface="Times New Roman"/>
              </a:rPr>
              <a:t>Is used for communication with relational databases. This communication involves tasks such as </a:t>
            </a:r>
            <a:r>
              <a:rPr lang="en-IN" sz="2400" err="1">
                <a:latin typeface="Times New Roman"/>
                <a:cs typeface="Times New Roman"/>
              </a:rPr>
              <a:t>quering</a:t>
            </a:r>
            <a:r>
              <a:rPr lang="en-IN" sz="2400">
                <a:latin typeface="Times New Roman"/>
                <a:cs typeface="Times New Roman"/>
              </a:rPr>
              <a:t> data, updating records, and defining structures, ensuring that data can be stored, retrieved, and manipulated efficiently within a database system.</a:t>
            </a:r>
            <a:endParaRPr lang="en-US">
              <a:ea typeface="Calibri" panose="020F0502020204030204"/>
              <a:cs typeface="Calibri" panose="020F0502020204030204"/>
            </a:endParaRPr>
          </a:p>
        </p:txBody>
      </p:sp>
      <p:sp>
        <p:nvSpPr>
          <p:cNvPr id="7" name="TextBox 6">
            <a:extLst>
              <a:ext uri="{FF2B5EF4-FFF2-40B4-BE49-F238E27FC236}">
                <a16:creationId xmlns:a16="http://schemas.microsoft.com/office/drawing/2014/main" id="{6E741CFF-CCC0-1957-40AC-FFEB847290CC}"/>
              </a:ext>
            </a:extLst>
          </p:cNvPr>
          <p:cNvSpPr txBox="1"/>
          <p:nvPr/>
        </p:nvSpPr>
        <p:spPr>
          <a:xfrm>
            <a:off x="568053" y="2889886"/>
            <a:ext cx="8880746" cy="523220"/>
          </a:xfrm>
          <a:prstGeom prst="rect">
            <a:avLst/>
          </a:prstGeom>
          <a:noFill/>
        </p:spPr>
        <p:txBody>
          <a:bodyPr wrap="square">
            <a:spAutoFit/>
          </a:bodyPr>
          <a:lstStyle/>
          <a:p>
            <a:r>
              <a:rPr lang="en-IN" sz="2800">
                <a:latin typeface="Times New Roman" panose="02020603050405020304" pitchFamily="18" charset="0"/>
                <a:cs typeface="Times New Roman" panose="02020603050405020304" pitchFamily="18" charset="0"/>
              </a:rPr>
              <a:t>Programming languages used for web application: </a:t>
            </a:r>
          </a:p>
        </p:txBody>
      </p:sp>
      <p:sp>
        <p:nvSpPr>
          <p:cNvPr id="9" name="TextBox 8">
            <a:extLst>
              <a:ext uri="{FF2B5EF4-FFF2-40B4-BE49-F238E27FC236}">
                <a16:creationId xmlns:a16="http://schemas.microsoft.com/office/drawing/2014/main" id="{1673BC07-8A5D-653C-BE84-0ECA225042F0}"/>
              </a:ext>
            </a:extLst>
          </p:cNvPr>
          <p:cNvSpPr txBox="1"/>
          <p:nvPr/>
        </p:nvSpPr>
        <p:spPr>
          <a:xfrm>
            <a:off x="691424" y="3413106"/>
            <a:ext cx="6097088" cy="1200329"/>
          </a:xfrm>
          <a:prstGeom prst="rect">
            <a:avLst/>
          </a:prstGeom>
          <a:noFill/>
        </p:spPr>
        <p:txBody>
          <a:bodyPr wrap="square" lIns="91440" tIns="45720" rIns="91440" bIns="45720" anchor="t">
            <a:spAutoFit/>
          </a:bodyPr>
          <a:lstStyle/>
          <a:p>
            <a:r>
              <a:rPr lang="en-IN" sz="2400">
                <a:latin typeface="Times New Roman"/>
                <a:cs typeface="Times New Roman"/>
              </a:rPr>
              <a:t>HTML (Hypertext Markup Language)</a:t>
            </a:r>
            <a:endParaRPr lang="en-IN" sz="2400">
              <a:latin typeface="Times New Roman" panose="02020603050405020304" pitchFamily="18" charset="0"/>
              <a:cs typeface="Times New Roman" panose="02020603050405020304" pitchFamily="18" charset="0"/>
            </a:endParaRPr>
          </a:p>
          <a:p>
            <a:r>
              <a:rPr lang="en-IN" sz="2400">
                <a:latin typeface="Times New Roman"/>
                <a:cs typeface="Times New Roman"/>
              </a:rPr>
              <a:t>JS(JavaScript)</a:t>
            </a:r>
          </a:p>
          <a:p>
            <a:r>
              <a:rPr lang="en-IN" sz="2400">
                <a:latin typeface="Times New Roman"/>
                <a:cs typeface="Times New Roman"/>
              </a:rPr>
              <a:t>CSS(Cascading Style Sheet)</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519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BBC92-0A02-73FE-8BB3-32CB2C9B68F0}"/>
              </a:ext>
            </a:extLst>
          </p:cNvPr>
          <p:cNvSpPr/>
          <p:nvPr/>
        </p:nvSpPr>
        <p:spPr>
          <a:xfrm>
            <a:off x="726757" y="1397724"/>
            <a:ext cx="2521132" cy="193330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Times New Roman"/>
              </a:rPr>
              <a:t>User Interface</a:t>
            </a:r>
          </a:p>
          <a:p>
            <a:pPr algn="ctr"/>
            <a:r>
              <a:rPr lang="en-IN">
                <a:latin typeface="Times New Roman"/>
                <a:cs typeface="Times New Roman"/>
              </a:rPr>
              <a:t>(HTML/CSS/JS)</a:t>
            </a:r>
          </a:p>
        </p:txBody>
      </p:sp>
      <p:sp>
        <p:nvSpPr>
          <p:cNvPr id="3" name="Rectangle 2">
            <a:extLst>
              <a:ext uri="{FF2B5EF4-FFF2-40B4-BE49-F238E27FC236}">
                <a16:creationId xmlns:a16="http://schemas.microsoft.com/office/drawing/2014/main" id="{8F4DE005-B524-2940-D695-9B22B0DEF83F}"/>
              </a:ext>
            </a:extLst>
          </p:cNvPr>
          <p:cNvSpPr/>
          <p:nvPr/>
        </p:nvSpPr>
        <p:spPr>
          <a:xfrm>
            <a:off x="4770120" y="1371601"/>
            <a:ext cx="2651760" cy="200514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Times New Roman"/>
              </a:rPr>
              <a:t>PHP Backhand</a:t>
            </a:r>
          </a:p>
          <a:p>
            <a:pPr algn="ctr"/>
            <a:r>
              <a:rPr lang="en-US">
                <a:latin typeface="Times New Roman"/>
                <a:cs typeface="Times New Roman"/>
              </a:rPr>
              <a:t>Server-side</a:t>
            </a:r>
          </a:p>
        </p:txBody>
      </p:sp>
      <p:sp>
        <p:nvSpPr>
          <p:cNvPr id="4" name="Rectangle 3">
            <a:extLst>
              <a:ext uri="{FF2B5EF4-FFF2-40B4-BE49-F238E27FC236}">
                <a16:creationId xmlns:a16="http://schemas.microsoft.com/office/drawing/2014/main" id="{85145876-A610-7C78-C6B8-760E7A25013A}"/>
              </a:ext>
            </a:extLst>
          </p:cNvPr>
          <p:cNvSpPr/>
          <p:nvPr/>
        </p:nvSpPr>
        <p:spPr>
          <a:xfrm>
            <a:off x="8660674" y="1407523"/>
            <a:ext cx="2521132" cy="193330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dirty="0">
                <a:latin typeface="Times New Roman"/>
                <a:cs typeface="Times New Roman"/>
              </a:rPr>
              <a:t>SQL Database</a:t>
            </a:r>
          </a:p>
          <a:p>
            <a:pPr marL="285750" indent="-285750">
              <a:buFont typeface="Arial" panose="020B0604020202020204" pitchFamily="34" charset="0"/>
              <a:buChar char="•"/>
            </a:pPr>
            <a:r>
              <a:rPr lang="en-US" dirty="0">
                <a:latin typeface="Times New Roman"/>
                <a:cs typeface="Times New Roman"/>
              </a:rPr>
              <a:t>User</a:t>
            </a:r>
          </a:p>
          <a:p>
            <a:pPr marL="285750" indent="-285750">
              <a:buFont typeface="Arial" panose="020B0604020202020204" pitchFamily="34" charset="0"/>
              <a:buChar char="•"/>
            </a:pPr>
            <a:r>
              <a:rPr lang="en-US" dirty="0">
                <a:latin typeface="Times New Roman"/>
                <a:cs typeface="Times New Roman"/>
              </a:rPr>
              <a:t>Profiles</a:t>
            </a:r>
          </a:p>
          <a:p>
            <a:pPr marL="285750" indent="-285750">
              <a:buFont typeface="Arial" panose="020B0604020202020204" pitchFamily="34" charset="0"/>
              <a:buChar char="•"/>
            </a:pPr>
            <a:r>
              <a:rPr lang="en-US" dirty="0">
                <a:latin typeface="Times New Roman"/>
                <a:cs typeface="Times New Roman"/>
              </a:rPr>
              <a:t>Fingerprint Data</a:t>
            </a:r>
          </a:p>
          <a:p>
            <a:pPr marL="285750" indent="-285750">
              <a:buFont typeface="Arial" panose="020B0604020202020204" pitchFamily="34" charset="0"/>
              <a:buChar char="•"/>
            </a:pPr>
            <a:r>
              <a:rPr lang="en-US" dirty="0">
                <a:latin typeface="Times New Roman"/>
                <a:cs typeface="Times New Roman"/>
              </a:rPr>
              <a:t>Balance</a:t>
            </a:r>
          </a:p>
          <a:p>
            <a:pPr marL="285750" indent="-285750">
              <a:buFont typeface="Arial" panose="020B0604020202020204" pitchFamily="34" charset="0"/>
              <a:buChar char="•"/>
            </a:pPr>
            <a:r>
              <a:rPr lang="en-US" dirty="0">
                <a:latin typeface="Times New Roman"/>
                <a:cs typeface="Times New Roman"/>
              </a:rPr>
              <a:t>Admin Settings</a:t>
            </a:r>
            <a:endParaRPr lang="en-IN" dirty="0">
              <a:latin typeface="Calibri" panose="020F0502020204030204"/>
              <a:cs typeface="Calibri" panose="020F0502020204030204"/>
            </a:endParaRPr>
          </a:p>
        </p:txBody>
      </p:sp>
      <p:cxnSp>
        <p:nvCxnSpPr>
          <p:cNvPr id="7" name="Straight Arrow Connector 6">
            <a:extLst>
              <a:ext uri="{FF2B5EF4-FFF2-40B4-BE49-F238E27FC236}">
                <a16:creationId xmlns:a16="http://schemas.microsoft.com/office/drawing/2014/main" id="{B181FF25-0FD7-EA78-F840-34E6662E0DEA}"/>
              </a:ext>
            </a:extLst>
          </p:cNvPr>
          <p:cNvCxnSpPr>
            <a:stCxn id="2" idx="3"/>
            <a:endCxn id="3" idx="1"/>
          </p:cNvCxnSpPr>
          <p:nvPr/>
        </p:nvCxnSpPr>
        <p:spPr>
          <a:xfrm>
            <a:off x="3247889" y="2364376"/>
            <a:ext cx="1522231" cy="9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51BC2982-1FC7-84FE-B7E3-F9CA5B92A8DD}"/>
              </a:ext>
            </a:extLst>
          </p:cNvPr>
          <p:cNvCxnSpPr>
            <a:stCxn id="3" idx="3"/>
            <a:endCxn id="4" idx="1"/>
          </p:cNvCxnSpPr>
          <p:nvPr/>
        </p:nvCxnSpPr>
        <p:spPr>
          <a:xfrm flipV="1">
            <a:off x="7421880" y="2374175"/>
            <a:ext cx="123879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A999DCD0-B8E5-D7F0-9F54-01FA3286AFBD}"/>
              </a:ext>
            </a:extLst>
          </p:cNvPr>
          <p:cNvSpPr txBox="1"/>
          <p:nvPr/>
        </p:nvSpPr>
        <p:spPr>
          <a:xfrm>
            <a:off x="3531326" y="2036897"/>
            <a:ext cx="1242684" cy="646331"/>
          </a:xfrm>
          <a:prstGeom prst="rect">
            <a:avLst/>
          </a:prstGeom>
          <a:noFill/>
        </p:spPr>
        <p:txBody>
          <a:bodyPr wrap="square" lIns="91440" tIns="45720" rIns="91440" bIns="45720" anchor="t">
            <a:spAutoFit/>
          </a:bodyPr>
          <a:lstStyle/>
          <a:p>
            <a:r>
              <a:rPr lang="en-IN">
                <a:latin typeface="Times New Roman"/>
                <a:cs typeface="Times New Roman"/>
              </a:rPr>
              <a:t>Login/</a:t>
            </a:r>
          </a:p>
          <a:p>
            <a:r>
              <a:rPr lang="en-IN">
                <a:latin typeface="Times New Roman"/>
                <a:cs typeface="Times New Roman"/>
              </a:rPr>
              <a:t>Actions</a:t>
            </a:r>
          </a:p>
        </p:txBody>
      </p:sp>
      <p:sp>
        <p:nvSpPr>
          <p:cNvPr id="15" name="TextBox 14">
            <a:extLst>
              <a:ext uri="{FF2B5EF4-FFF2-40B4-BE49-F238E27FC236}">
                <a16:creationId xmlns:a16="http://schemas.microsoft.com/office/drawing/2014/main" id="{5F3BF331-0EBB-BC85-9E92-3D4A657EBD38}"/>
              </a:ext>
            </a:extLst>
          </p:cNvPr>
          <p:cNvSpPr txBox="1"/>
          <p:nvPr/>
        </p:nvSpPr>
        <p:spPr>
          <a:xfrm>
            <a:off x="7596323" y="2041211"/>
            <a:ext cx="889907" cy="646331"/>
          </a:xfrm>
          <a:prstGeom prst="rect">
            <a:avLst/>
          </a:prstGeom>
          <a:noFill/>
        </p:spPr>
        <p:txBody>
          <a:bodyPr wrap="square" lIns="91440" tIns="45720" rIns="91440" bIns="45720" anchor="t">
            <a:spAutoFit/>
          </a:bodyPr>
          <a:lstStyle/>
          <a:p>
            <a:r>
              <a:rPr lang="en-IN">
                <a:latin typeface="Times New Roman"/>
                <a:cs typeface="Times New Roman"/>
              </a:rPr>
              <a:t>Query/</a:t>
            </a:r>
          </a:p>
          <a:p>
            <a:r>
              <a:rPr lang="en-IN">
                <a:latin typeface="Times New Roman"/>
                <a:cs typeface="Times New Roman"/>
              </a:rPr>
              <a:t>Update</a:t>
            </a:r>
          </a:p>
        </p:txBody>
      </p:sp>
      <p:sp>
        <p:nvSpPr>
          <p:cNvPr id="16" name="Rectangle 15">
            <a:extLst>
              <a:ext uri="{FF2B5EF4-FFF2-40B4-BE49-F238E27FC236}">
                <a16:creationId xmlns:a16="http://schemas.microsoft.com/office/drawing/2014/main" id="{6865A586-D7B9-90C5-C40F-3A7E01F3B94E}"/>
              </a:ext>
            </a:extLst>
          </p:cNvPr>
          <p:cNvSpPr/>
          <p:nvPr/>
        </p:nvSpPr>
        <p:spPr>
          <a:xfrm>
            <a:off x="4770120" y="4110446"/>
            <a:ext cx="2651760" cy="200514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Times New Roman"/>
              </a:rPr>
              <a:t>Fingerprint Data &amp;</a:t>
            </a:r>
          </a:p>
          <a:p>
            <a:pPr algn="ctr"/>
            <a:r>
              <a:rPr lang="en-US">
                <a:latin typeface="Times New Roman"/>
                <a:cs typeface="Times New Roman"/>
              </a:rPr>
              <a:t>Payment Processing</a:t>
            </a:r>
          </a:p>
          <a:p>
            <a:pPr algn="ctr"/>
            <a:r>
              <a:rPr lang="en-US">
                <a:latin typeface="Times New Roman"/>
                <a:cs typeface="Times New Roman"/>
              </a:rPr>
              <a:t>(via HTTP/S)</a:t>
            </a:r>
          </a:p>
          <a:p>
            <a:pPr marL="285750" indent="-285750">
              <a:buFont typeface="Arial" panose="020B0604020202020204" pitchFamily="34" charset="0"/>
              <a:buChar char="•"/>
            </a:pPr>
            <a:r>
              <a:rPr lang="en-US">
                <a:latin typeface="Times New Roman"/>
                <a:cs typeface="Times New Roman"/>
              </a:rPr>
              <a:t>Capture Fingerprint</a:t>
            </a:r>
          </a:p>
          <a:p>
            <a:pPr marL="285750" indent="-285750">
              <a:buFont typeface="Arial" panose="020B0604020202020204" pitchFamily="34" charset="0"/>
              <a:buChar char="•"/>
            </a:pPr>
            <a:r>
              <a:rPr lang="en-US">
                <a:latin typeface="Times New Roman"/>
                <a:cs typeface="Times New Roman"/>
              </a:rPr>
              <a:t>Validate Transactions</a:t>
            </a:r>
          </a:p>
        </p:txBody>
      </p:sp>
      <p:cxnSp>
        <p:nvCxnSpPr>
          <p:cNvPr id="19" name="Straight Arrow Connector 18">
            <a:extLst>
              <a:ext uri="{FF2B5EF4-FFF2-40B4-BE49-F238E27FC236}">
                <a16:creationId xmlns:a16="http://schemas.microsoft.com/office/drawing/2014/main" id="{D5DE4F24-746D-F4A4-9A0B-DCE64384F7FB}"/>
              </a:ext>
            </a:extLst>
          </p:cNvPr>
          <p:cNvCxnSpPr>
            <a:stCxn id="16" idx="0"/>
            <a:endCxn id="3" idx="2"/>
          </p:cNvCxnSpPr>
          <p:nvPr/>
        </p:nvCxnSpPr>
        <p:spPr>
          <a:xfrm flipV="1">
            <a:off x="6096000" y="3376750"/>
            <a:ext cx="0" cy="73369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7EE6CA3D-1093-EE8E-EEF1-C9BE2ED02C2F}"/>
              </a:ext>
            </a:extLst>
          </p:cNvPr>
          <p:cNvSpPr/>
          <p:nvPr/>
        </p:nvSpPr>
        <p:spPr>
          <a:xfrm>
            <a:off x="8660674" y="4110446"/>
            <a:ext cx="2651760" cy="2005149"/>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latin typeface="Times New Roman"/>
                <a:cs typeface="Times New Roman"/>
              </a:rPr>
              <a:t>ESP32 Device</a:t>
            </a:r>
          </a:p>
          <a:p>
            <a:pPr marL="285750" indent="-285750">
              <a:buFont typeface="Arial" panose="020B0604020202020204" pitchFamily="34" charset="0"/>
              <a:buChar char="•"/>
            </a:pPr>
            <a:r>
              <a:rPr lang="en-US">
                <a:latin typeface="Times New Roman"/>
                <a:cs typeface="Times New Roman"/>
              </a:rPr>
              <a:t>Fingerprint Scanner</a:t>
            </a:r>
          </a:p>
          <a:p>
            <a:pPr marL="285750" indent="-285750">
              <a:buFont typeface="Arial" panose="020B0604020202020204" pitchFamily="34" charset="0"/>
              <a:buChar char="•"/>
            </a:pPr>
            <a:r>
              <a:rPr lang="en-US">
                <a:latin typeface="Times New Roman"/>
                <a:cs typeface="Times New Roman"/>
              </a:rPr>
              <a:t>Payment Module</a:t>
            </a:r>
          </a:p>
          <a:p>
            <a:pPr algn="ctr"/>
            <a:endParaRPr lang="en-US"/>
          </a:p>
        </p:txBody>
      </p:sp>
      <p:sp>
        <p:nvSpPr>
          <p:cNvPr id="23" name="TextBox 22">
            <a:extLst>
              <a:ext uri="{FF2B5EF4-FFF2-40B4-BE49-F238E27FC236}">
                <a16:creationId xmlns:a16="http://schemas.microsoft.com/office/drawing/2014/main" id="{BAC78E5B-8A84-127D-CE09-C86A1E63777E}"/>
              </a:ext>
            </a:extLst>
          </p:cNvPr>
          <p:cNvSpPr txBox="1"/>
          <p:nvPr/>
        </p:nvSpPr>
        <p:spPr>
          <a:xfrm>
            <a:off x="7488554" y="4789854"/>
            <a:ext cx="1105444" cy="646331"/>
          </a:xfrm>
          <a:prstGeom prst="rect">
            <a:avLst/>
          </a:prstGeom>
          <a:noFill/>
        </p:spPr>
        <p:txBody>
          <a:bodyPr wrap="square">
            <a:spAutoFit/>
          </a:bodyPr>
          <a:lstStyle/>
          <a:p>
            <a:r>
              <a:rPr lang="en-IN"/>
              <a:t>Request/</a:t>
            </a:r>
          </a:p>
          <a:p>
            <a:r>
              <a:rPr lang="en-IN"/>
              <a:t>Response</a:t>
            </a:r>
          </a:p>
        </p:txBody>
      </p:sp>
      <p:sp>
        <p:nvSpPr>
          <p:cNvPr id="30" name="TextBox 29">
            <a:extLst>
              <a:ext uri="{FF2B5EF4-FFF2-40B4-BE49-F238E27FC236}">
                <a16:creationId xmlns:a16="http://schemas.microsoft.com/office/drawing/2014/main" id="{74489B38-F8AB-2388-8E30-DB6A78D5732B}"/>
              </a:ext>
            </a:extLst>
          </p:cNvPr>
          <p:cNvSpPr txBox="1"/>
          <p:nvPr/>
        </p:nvSpPr>
        <p:spPr>
          <a:xfrm>
            <a:off x="4910888" y="3434543"/>
            <a:ext cx="1763666" cy="646331"/>
          </a:xfrm>
          <a:prstGeom prst="rect">
            <a:avLst/>
          </a:prstGeom>
          <a:noFill/>
        </p:spPr>
        <p:txBody>
          <a:bodyPr wrap="square">
            <a:spAutoFit/>
          </a:bodyPr>
          <a:lstStyle/>
          <a:p>
            <a:r>
              <a:rPr lang="en-IN"/>
              <a:t>User Auth</a:t>
            </a:r>
          </a:p>
          <a:p>
            <a:r>
              <a:rPr lang="en-IN"/>
              <a:t>Verification</a:t>
            </a:r>
          </a:p>
        </p:txBody>
      </p:sp>
      <p:sp>
        <p:nvSpPr>
          <p:cNvPr id="31" name="TextBox 30">
            <a:extLst>
              <a:ext uri="{FF2B5EF4-FFF2-40B4-BE49-F238E27FC236}">
                <a16:creationId xmlns:a16="http://schemas.microsoft.com/office/drawing/2014/main" id="{C3EC1462-2D97-F78E-BEE6-0DE915978FB5}"/>
              </a:ext>
            </a:extLst>
          </p:cNvPr>
          <p:cNvSpPr txBox="1"/>
          <p:nvPr/>
        </p:nvSpPr>
        <p:spPr>
          <a:xfrm>
            <a:off x="5215791" y="307001"/>
            <a:ext cx="1760418"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Flowchart</a:t>
            </a:r>
            <a:endParaRPr lang="en-IN" sz="2800" b="1">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AF1CBC63-F0FF-F2E4-840F-AF07F4B5618A}"/>
              </a:ext>
            </a:extLst>
          </p:cNvPr>
          <p:cNvCxnSpPr/>
          <p:nvPr/>
        </p:nvCxnSpPr>
        <p:spPr>
          <a:xfrm>
            <a:off x="7421218" y="5113129"/>
            <a:ext cx="123686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8C09F8-B963-7C30-9F48-982A921FB91E}"/>
              </a:ext>
            </a:extLst>
          </p:cNvPr>
          <p:cNvSpPr txBox="1"/>
          <p:nvPr/>
        </p:nvSpPr>
        <p:spPr>
          <a:xfrm>
            <a:off x="4655230" y="6289059"/>
            <a:ext cx="2274982" cy="369332"/>
          </a:xfrm>
          <a:prstGeom prst="rect">
            <a:avLst/>
          </a:prstGeom>
          <a:noFill/>
        </p:spPr>
        <p:txBody>
          <a:bodyPr wrap="none" lIns="91440" tIns="45720" rIns="91440" bIns="45720" rtlCol="0" anchor="t">
            <a:spAutoFit/>
          </a:bodyPr>
          <a:lstStyle/>
          <a:p>
            <a:r>
              <a:rPr lang="en-IN" dirty="0">
                <a:latin typeface="Times New Roman"/>
                <a:cs typeface="Times New Roman"/>
              </a:rPr>
              <a:t>Fig.13 : </a:t>
            </a:r>
            <a:r>
              <a:rPr lang="en-US" dirty="0">
                <a:latin typeface="Times New Roman"/>
                <a:cs typeface="Times New Roman"/>
              </a:rPr>
              <a:t>Software flow</a:t>
            </a:r>
            <a:endParaRPr lang="en-IN" dirty="0">
              <a:latin typeface="Times New Roman"/>
              <a:cs typeface="Times New Roman"/>
            </a:endParaRPr>
          </a:p>
        </p:txBody>
      </p:sp>
    </p:spTree>
    <p:extLst>
      <p:ext uri="{BB962C8B-B14F-4D97-AF65-F5344CB8AC3E}">
        <p14:creationId xmlns:p14="http://schemas.microsoft.com/office/powerpoint/2010/main" val="3364582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689B3-CBE4-58FD-C951-5598AE08B80C}"/>
              </a:ext>
            </a:extLst>
          </p:cNvPr>
          <p:cNvSpPr txBox="1"/>
          <p:nvPr/>
        </p:nvSpPr>
        <p:spPr>
          <a:xfrm>
            <a:off x="181247" y="326595"/>
            <a:ext cx="1638590" cy="707886"/>
          </a:xfrm>
          <a:prstGeom prst="rect">
            <a:avLst/>
          </a:prstGeom>
          <a:noFill/>
        </p:spPr>
        <p:txBody>
          <a:bodyPr wrap="none" rtlCol="0">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Result:</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D1B966-5FFE-1157-FF2E-5388F32598FF}"/>
              </a:ext>
            </a:extLst>
          </p:cNvPr>
          <p:cNvPicPr>
            <a:picLocks noChangeAspect="1"/>
          </p:cNvPicPr>
          <p:nvPr/>
        </p:nvPicPr>
        <p:blipFill rotWithShape="1">
          <a:blip r:embed="rId2">
            <a:extLst>
              <a:ext uri="{28A0092B-C50C-407E-A947-70E740481C1C}">
                <a14:useLocalDpi xmlns:a14="http://schemas.microsoft.com/office/drawing/2010/main" val="0"/>
              </a:ext>
            </a:extLst>
          </a:blip>
          <a:srcRect t="16869"/>
          <a:stretch/>
        </p:blipFill>
        <p:spPr>
          <a:xfrm>
            <a:off x="6714789" y="1174172"/>
            <a:ext cx="4275233" cy="4738743"/>
          </a:xfrm>
          <a:prstGeom prst="rect">
            <a:avLst/>
          </a:prstGeom>
        </p:spPr>
      </p:pic>
      <p:pic>
        <p:nvPicPr>
          <p:cNvPr id="11" name="Picture 10">
            <a:extLst>
              <a:ext uri="{FF2B5EF4-FFF2-40B4-BE49-F238E27FC236}">
                <a16:creationId xmlns:a16="http://schemas.microsoft.com/office/drawing/2014/main" id="{B48BDA0E-4556-D2A4-C433-F048096F42C0}"/>
              </a:ext>
            </a:extLst>
          </p:cNvPr>
          <p:cNvPicPr>
            <a:picLocks noChangeAspect="1"/>
          </p:cNvPicPr>
          <p:nvPr/>
        </p:nvPicPr>
        <p:blipFill rotWithShape="1">
          <a:blip r:embed="rId3">
            <a:extLst>
              <a:ext uri="{28A0092B-C50C-407E-A947-70E740481C1C}">
                <a14:useLocalDpi xmlns:a14="http://schemas.microsoft.com/office/drawing/2010/main" val="0"/>
              </a:ext>
            </a:extLst>
          </a:blip>
          <a:srcRect t="9596" b="9092"/>
          <a:stretch/>
        </p:blipFill>
        <p:spPr>
          <a:xfrm>
            <a:off x="1190979" y="1174172"/>
            <a:ext cx="4361728" cy="4728877"/>
          </a:xfrm>
          <a:prstGeom prst="rect">
            <a:avLst/>
          </a:prstGeom>
        </p:spPr>
      </p:pic>
      <p:sp>
        <p:nvSpPr>
          <p:cNvPr id="12" name="TextBox 11">
            <a:extLst>
              <a:ext uri="{FF2B5EF4-FFF2-40B4-BE49-F238E27FC236}">
                <a16:creationId xmlns:a16="http://schemas.microsoft.com/office/drawing/2014/main" id="{9B2CCB8F-25E2-3D9D-575C-94960F197C66}"/>
              </a:ext>
            </a:extLst>
          </p:cNvPr>
          <p:cNvSpPr txBox="1"/>
          <p:nvPr/>
        </p:nvSpPr>
        <p:spPr>
          <a:xfrm>
            <a:off x="1631623" y="5912915"/>
            <a:ext cx="3480440" cy="369332"/>
          </a:xfrm>
          <a:prstGeom prst="rect">
            <a:avLst/>
          </a:prstGeom>
          <a:noFill/>
        </p:spPr>
        <p:txBody>
          <a:bodyPr wrap="none" lIns="91440" tIns="45720" rIns="91440" bIns="45720" rtlCol="0" anchor="t">
            <a:spAutoFit/>
          </a:bodyPr>
          <a:lstStyle/>
          <a:p>
            <a:r>
              <a:rPr lang="en-IN" dirty="0">
                <a:latin typeface="Times New Roman"/>
                <a:cs typeface="Times New Roman"/>
              </a:rPr>
              <a:t>Fig.14 : Re</a:t>
            </a:r>
            <a:r>
              <a:rPr lang="en-US" dirty="0">
                <a:latin typeface="Times New Roman"/>
                <a:cs typeface="Times New Roman"/>
              </a:rPr>
              <a:t>a</a:t>
            </a:r>
            <a:r>
              <a:rPr lang="en-IN" dirty="0" err="1">
                <a:latin typeface="Times New Roman"/>
                <a:cs typeface="Times New Roman"/>
              </a:rPr>
              <a:t>dy</a:t>
            </a:r>
            <a:r>
              <a:rPr lang="en-IN" dirty="0">
                <a:latin typeface="Times New Roman"/>
                <a:cs typeface="Times New Roman"/>
              </a:rPr>
              <a:t> to </a:t>
            </a:r>
            <a:r>
              <a:rPr lang="en-US" dirty="0">
                <a:latin typeface="Times New Roman"/>
                <a:cs typeface="Times New Roman"/>
              </a:rPr>
              <a:t>accept fingerprint</a:t>
            </a:r>
            <a:endParaRPr lang="en-IN" dirty="0">
              <a:latin typeface="Times New Roman"/>
              <a:cs typeface="Times New Roman"/>
            </a:endParaRPr>
          </a:p>
        </p:txBody>
      </p:sp>
      <p:sp>
        <p:nvSpPr>
          <p:cNvPr id="16" name="TextBox 15">
            <a:extLst>
              <a:ext uri="{FF2B5EF4-FFF2-40B4-BE49-F238E27FC236}">
                <a16:creationId xmlns:a16="http://schemas.microsoft.com/office/drawing/2014/main" id="{3E18ABEB-1198-5AE1-7221-A4728B6583B3}"/>
              </a:ext>
            </a:extLst>
          </p:cNvPr>
          <p:cNvSpPr txBox="1"/>
          <p:nvPr/>
        </p:nvSpPr>
        <p:spPr>
          <a:xfrm>
            <a:off x="7368665" y="5961406"/>
            <a:ext cx="2852063" cy="369332"/>
          </a:xfrm>
          <a:prstGeom prst="rect">
            <a:avLst/>
          </a:prstGeom>
          <a:noFill/>
        </p:spPr>
        <p:txBody>
          <a:bodyPr wrap="none" lIns="91440" tIns="45720" rIns="91440" bIns="45720" rtlCol="0" anchor="t">
            <a:spAutoFit/>
          </a:bodyPr>
          <a:lstStyle/>
          <a:p>
            <a:r>
              <a:rPr lang="en-IN" dirty="0">
                <a:latin typeface="Times New Roman"/>
                <a:cs typeface="Times New Roman"/>
              </a:rPr>
              <a:t>Fig.15 :</a:t>
            </a:r>
            <a:r>
              <a:rPr lang="en-US" dirty="0">
                <a:latin typeface="Times New Roman"/>
                <a:cs typeface="Times New Roman"/>
              </a:rPr>
              <a:t>Fingerprint is invalid</a:t>
            </a:r>
            <a:endParaRPr lang="en-IN" dirty="0">
              <a:latin typeface="Times New Roman"/>
              <a:cs typeface="Times New Roman"/>
            </a:endParaRPr>
          </a:p>
        </p:txBody>
      </p:sp>
    </p:spTree>
    <p:extLst>
      <p:ext uri="{BB962C8B-B14F-4D97-AF65-F5344CB8AC3E}">
        <p14:creationId xmlns:p14="http://schemas.microsoft.com/office/powerpoint/2010/main" val="202089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C406B-ADC8-6DD7-93F4-FC58E87CE95B}"/>
              </a:ext>
            </a:extLst>
          </p:cNvPr>
          <p:cNvSpPr>
            <a:spLocks noGrp="1"/>
          </p:cNvSpPr>
          <p:nvPr>
            <p:ph idx="1"/>
          </p:nvPr>
        </p:nvSpPr>
        <p:spPr>
          <a:xfrm>
            <a:off x="169817" y="469243"/>
            <a:ext cx="11841480" cy="5887107"/>
          </a:xfrm>
        </p:spPr>
        <p:txBody>
          <a:bodyPr>
            <a:normAutofit fontScale="77500" lnSpcReduction="20000"/>
          </a:bodyPr>
          <a:lstStyle/>
          <a:p>
            <a:pPr marL="0" indent="0" algn="ctr">
              <a:lnSpc>
                <a:spcPct val="120000"/>
              </a:lnSpc>
              <a:buNone/>
            </a:pPr>
            <a:r>
              <a:rPr lang="en-US" sz="4100" b="1">
                <a:solidFill>
                  <a:srgbClr val="000066"/>
                </a:solidFill>
                <a:latin typeface="Times New Roman" panose="02020603050405020304" pitchFamily="18" charset="0"/>
                <a:cs typeface="Times New Roman" panose="02020603050405020304" pitchFamily="18" charset="0"/>
              </a:rPr>
              <a:t>VISION OF THE DEPARTMENT</a:t>
            </a:r>
            <a:r>
              <a:rPr lang="en-US" sz="4100">
                <a:solidFill>
                  <a:srgbClr val="000066"/>
                </a:solidFill>
                <a:latin typeface="Times New Roman" panose="02020603050405020304" pitchFamily="18" charset="0"/>
                <a:cs typeface="Times New Roman" panose="02020603050405020304" pitchFamily="18" charset="0"/>
              </a:rPr>
              <a:t> </a:t>
            </a:r>
            <a:endParaRPr lang="en-US" sz="4100">
              <a:latin typeface="Times New Roman" panose="02020603050405020304" pitchFamily="18" charset="0"/>
              <a:ea typeface="Cambria" panose="02040503050406030204" pitchFamily="18" charset="0"/>
              <a:cs typeface="Times New Roman" panose="02020603050405020304" pitchFamily="18" charset="0"/>
            </a:endParaRPr>
          </a:p>
          <a:p>
            <a:pPr marL="0" indent="0" algn="just">
              <a:lnSpc>
                <a:spcPct val="170000"/>
              </a:lnSpc>
              <a:buNone/>
            </a:pPr>
            <a:r>
              <a:rPr lang="en-US">
                <a:latin typeface="Times New Roman" panose="02020603050405020304" pitchFamily="18" charset="0"/>
                <a:ea typeface="Cambria" panose="02040503050406030204" pitchFamily="18" charset="0"/>
                <a:cs typeface="Times New Roman" panose="02020603050405020304" pitchFamily="18" charset="0"/>
              </a:rPr>
              <a:t>    </a:t>
            </a:r>
            <a:r>
              <a:rPr lang="en-US" sz="2900">
                <a:latin typeface="Times New Roman" panose="02020603050405020304" pitchFamily="18" charset="0"/>
                <a:ea typeface="Cambria" panose="02040503050406030204" pitchFamily="18" charset="0"/>
                <a:cs typeface="Times New Roman" panose="02020603050405020304" pitchFamily="18" charset="0"/>
              </a:rPr>
              <a:t>To be in the forefront in providing quality technical education and research in  Electronics &amp; Communication Engineering to produce skilled professionals to cater to the challenges of the society. </a:t>
            </a:r>
          </a:p>
          <a:p>
            <a:pPr marL="0" indent="0" algn="ctr">
              <a:lnSpc>
                <a:spcPct val="120000"/>
              </a:lnSpc>
              <a:buNone/>
            </a:pPr>
            <a:r>
              <a:rPr lang="en-US" sz="4100" b="1">
                <a:solidFill>
                  <a:srgbClr val="000066"/>
                </a:solidFill>
                <a:latin typeface="Times New Roman" panose="02020603050405020304" pitchFamily="18" charset="0"/>
                <a:cs typeface="Times New Roman" panose="02020603050405020304" pitchFamily="18" charset="0"/>
              </a:rPr>
              <a:t>MISSION OF THE DEPARTMENT </a:t>
            </a:r>
          </a:p>
          <a:p>
            <a:pPr marL="514350" indent="-514350" algn="just">
              <a:lnSpc>
                <a:spcPct val="120000"/>
              </a:lnSpc>
              <a:buFont typeface="+mj-lt"/>
              <a:buAutoNum type="arabicPeriod"/>
            </a:pPr>
            <a:r>
              <a:rPr lang="en-US">
                <a:latin typeface="Times New Roman" panose="02020603050405020304" pitchFamily="18" charset="0"/>
                <a:ea typeface="Cambria" panose="02040503050406030204" pitchFamily="18" charset="0"/>
                <a:cs typeface="Times New Roman" panose="02020603050405020304" pitchFamily="18" charset="0"/>
              </a:rPr>
              <a:t>To facilitate the students with profound technical knowledge through effective teaching learning process for a successful career. </a:t>
            </a:r>
          </a:p>
          <a:p>
            <a:pPr marL="514350" indent="-514350" algn="just">
              <a:lnSpc>
                <a:spcPct val="120000"/>
              </a:lnSpc>
              <a:buFont typeface="+mj-lt"/>
              <a:buAutoNum type="arabicPeriod"/>
            </a:pPr>
            <a:r>
              <a:rPr lang="en-US">
                <a:latin typeface="Times New Roman" panose="02020603050405020304" pitchFamily="18" charset="0"/>
                <a:ea typeface="Cambria" panose="02040503050406030204" pitchFamily="18" charset="0"/>
                <a:cs typeface="Times New Roman" panose="02020603050405020304" pitchFamily="18" charset="0"/>
              </a:rPr>
              <a:t>To impart quality education to strengthen students to meet the industry standards and face confidently the challenges in the </a:t>
            </a:r>
            <a:r>
              <a:rPr lang="en-US" err="1">
                <a:latin typeface="Times New Roman" panose="02020603050405020304" pitchFamily="18" charset="0"/>
                <a:ea typeface="Cambria" panose="02040503050406030204" pitchFamily="18" charset="0"/>
                <a:cs typeface="Times New Roman" panose="02020603050405020304" pitchFamily="18" charset="0"/>
              </a:rPr>
              <a:t>programme</a:t>
            </a:r>
            <a:r>
              <a:rPr lang="en-US">
                <a:latin typeface="Times New Roman" panose="02020603050405020304" pitchFamily="18" charset="0"/>
                <a:ea typeface="Cambria" panose="02040503050406030204" pitchFamily="18" charset="0"/>
                <a:cs typeface="Times New Roman" panose="02020603050405020304" pitchFamily="18" charset="0"/>
              </a:rPr>
              <a:t>. </a:t>
            </a:r>
          </a:p>
          <a:p>
            <a:pPr marL="514350" indent="-514350" algn="just">
              <a:lnSpc>
                <a:spcPct val="120000"/>
              </a:lnSpc>
              <a:buFont typeface="+mj-lt"/>
              <a:buAutoNum type="arabicPeriod"/>
            </a:pPr>
            <a:r>
              <a:rPr lang="en-US">
                <a:latin typeface="Times New Roman" panose="02020603050405020304" pitchFamily="18" charset="0"/>
                <a:ea typeface="Cambria" panose="02040503050406030204" pitchFamily="18" charset="0"/>
                <a:cs typeface="Times New Roman" panose="02020603050405020304" pitchFamily="18" charset="0"/>
              </a:rPr>
              <a:t>To develop the essence of innovation and research among students and faculty by providing infrastructure and a conducive environment. </a:t>
            </a:r>
          </a:p>
          <a:p>
            <a:pPr marL="514350" indent="-514350" algn="just">
              <a:lnSpc>
                <a:spcPct val="120000"/>
              </a:lnSpc>
              <a:buFont typeface="+mj-lt"/>
              <a:buAutoNum type="arabicPeriod"/>
            </a:pPr>
            <a:r>
              <a:rPr lang="en-US">
                <a:latin typeface="Times New Roman" panose="02020603050405020304" pitchFamily="18" charset="0"/>
                <a:ea typeface="Cambria" panose="02040503050406030204" pitchFamily="18" charset="0"/>
                <a:cs typeface="Times New Roman" panose="02020603050405020304" pitchFamily="18" charset="0"/>
              </a:rPr>
              <a:t>To inculcate the student community with ethical values, communication skills, leadership qualities, entrepreneurial skills and lifelong learning to meet the societal needs.</a:t>
            </a:r>
            <a:endParaRPr lang="en-IN">
              <a:latin typeface="Times New Roman" panose="02020603050405020304" pitchFamily="18" charset="0"/>
              <a:ea typeface="Cambria" panose="020405030504060302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FCD3253-DAC4-65DD-E55A-85D4A8CDAED6}"/>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262861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5691AB-A1CB-EB1A-C083-D6F160AD1805}"/>
              </a:ext>
            </a:extLst>
          </p:cNvPr>
          <p:cNvSpPr txBox="1"/>
          <p:nvPr/>
        </p:nvSpPr>
        <p:spPr>
          <a:xfrm>
            <a:off x="7513354" y="6033477"/>
            <a:ext cx="2530886" cy="369332"/>
          </a:xfrm>
          <a:prstGeom prst="rect">
            <a:avLst/>
          </a:prstGeom>
          <a:noFill/>
        </p:spPr>
        <p:txBody>
          <a:bodyPr wrap="none" lIns="91440" tIns="45720" rIns="91440" bIns="45720" rtlCol="0" anchor="t">
            <a:spAutoFit/>
          </a:bodyPr>
          <a:lstStyle/>
          <a:p>
            <a:r>
              <a:rPr lang="en-IN" dirty="0">
                <a:latin typeface="Times New Roman"/>
                <a:cs typeface="Times New Roman"/>
              </a:rPr>
              <a:t>Fig.17 : </a:t>
            </a:r>
            <a:r>
              <a:rPr lang="en-US" dirty="0">
                <a:latin typeface="Times New Roman"/>
                <a:cs typeface="Times New Roman"/>
              </a:rPr>
              <a:t>Options Window</a:t>
            </a:r>
            <a:endParaRPr lang="en-IN" dirty="0">
              <a:latin typeface="Times New Roman"/>
              <a:cs typeface="Times New Roman"/>
            </a:endParaRPr>
          </a:p>
        </p:txBody>
      </p:sp>
      <p:sp>
        <p:nvSpPr>
          <p:cNvPr id="2" name="TextBox 1">
            <a:extLst>
              <a:ext uri="{FF2B5EF4-FFF2-40B4-BE49-F238E27FC236}">
                <a16:creationId xmlns:a16="http://schemas.microsoft.com/office/drawing/2014/main" id="{3C750D79-75E2-F1D1-72BD-64F100C8C8B7}"/>
              </a:ext>
            </a:extLst>
          </p:cNvPr>
          <p:cNvSpPr txBox="1"/>
          <p:nvPr/>
        </p:nvSpPr>
        <p:spPr>
          <a:xfrm>
            <a:off x="1629801" y="6033477"/>
            <a:ext cx="2796663" cy="369332"/>
          </a:xfrm>
          <a:prstGeom prst="rect">
            <a:avLst/>
          </a:prstGeom>
          <a:noFill/>
        </p:spPr>
        <p:txBody>
          <a:bodyPr wrap="none" lIns="91440" tIns="45720" rIns="91440" bIns="45720" rtlCol="0" anchor="t">
            <a:spAutoFit/>
          </a:bodyPr>
          <a:lstStyle/>
          <a:p>
            <a:r>
              <a:rPr lang="en-IN" dirty="0">
                <a:latin typeface="Times New Roman"/>
                <a:cs typeface="Times New Roman"/>
              </a:rPr>
              <a:t>Fig.16 : </a:t>
            </a:r>
            <a:r>
              <a:rPr lang="en-US" dirty="0">
                <a:latin typeface="Times New Roman"/>
                <a:cs typeface="Times New Roman"/>
              </a:rPr>
              <a:t>Fingerprint Verified</a:t>
            </a:r>
            <a:endParaRPr lang="en-IN" dirty="0">
              <a:latin typeface="Times New Roman"/>
              <a:cs typeface="Times New Roman"/>
            </a:endParaRPr>
          </a:p>
        </p:txBody>
      </p:sp>
      <p:pic>
        <p:nvPicPr>
          <p:cNvPr id="6" name="Picture 5">
            <a:extLst>
              <a:ext uri="{FF2B5EF4-FFF2-40B4-BE49-F238E27FC236}">
                <a16:creationId xmlns:a16="http://schemas.microsoft.com/office/drawing/2014/main" id="{D602269D-139A-9265-B717-6E8AB88F858C}"/>
              </a:ext>
            </a:extLst>
          </p:cNvPr>
          <p:cNvPicPr>
            <a:picLocks noChangeAspect="1"/>
          </p:cNvPicPr>
          <p:nvPr/>
        </p:nvPicPr>
        <p:blipFill rotWithShape="1">
          <a:blip r:embed="rId2">
            <a:extLst>
              <a:ext uri="{28A0092B-C50C-407E-A947-70E740481C1C}">
                <a14:useLocalDpi xmlns:a14="http://schemas.microsoft.com/office/drawing/2010/main" val="0"/>
              </a:ext>
            </a:extLst>
          </a:blip>
          <a:srcRect t="7172" b="2929"/>
          <a:stretch/>
        </p:blipFill>
        <p:spPr>
          <a:xfrm>
            <a:off x="6658186" y="775854"/>
            <a:ext cx="4241223" cy="5083755"/>
          </a:xfrm>
          <a:prstGeom prst="rect">
            <a:avLst/>
          </a:prstGeom>
        </p:spPr>
      </p:pic>
      <p:pic>
        <p:nvPicPr>
          <p:cNvPr id="9" name="Picture 8">
            <a:extLst>
              <a:ext uri="{FF2B5EF4-FFF2-40B4-BE49-F238E27FC236}">
                <a16:creationId xmlns:a16="http://schemas.microsoft.com/office/drawing/2014/main" id="{D4AF3075-728A-1C6E-A931-B191A1F0F66B}"/>
              </a:ext>
            </a:extLst>
          </p:cNvPr>
          <p:cNvPicPr>
            <a:picLocks noChangeAspect="1"/>
          </p:cNvPicPr>
          <p:nvPr/>
        </p:nvPicPr>
        <p:blipFill rotWithShape="1">
          <a:blip r:embed="rId3">
            <a:extLst>
              <a:ext uri="{28A0092B-C50C-407E-A947-70E740481C1C}">
                <a14:useLocalDpi xmlns:a14="http://schemas.microsoft.com/office/drawing/2010/main" val="0"/>
              </a:ext>
            </a:extLst>
          </a:blip>
          <a:srcRect t="12930" b="10101"/>
          <a:stretch/>
        </p:blipFill>
        <p:spPr>
          <a:xfrm>
            <a:off x="580159" y="775855"/>
            <a:ext cx="4953657" cy="5083755"/>
          </a:xfrm>
          <a:prstGeom prst="rect">
            <a:avLst/>
          </a:prstGeom>
        </p:spPr>
      </p:pic>
    </p:spTree>
    <p:extLst>
      <p:ext uri="{BB962C8B-B14F-4D97-AF65-F5344CB8AC3E}">
        <p14:creationId xmlns:p14="http://schemas.microsoft.com/office/powerpoint/2010/main" val="169093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918A2-B0E4-71B7-10E3-62530F070939}"/>
              </a:ext>
            </a:extLst>
          </p:cNvPr>
          <p:cNvPicPr>
            <a:picLocks noChangeAspect="1"/>
          </p:cNvPicPr>
          <p:nvPr/>
        </p:nvPicPr>
        <p:blipFill>
          <a:blip r:embed="rId2"/>
          <a:stretch>
            <a:fillRect/>
          </a:stretch>
        </p:blipFill>
        <p:spPr>
          <a:xfrm>
            <a:off x="1094509" y="554182"/>
            <a:ext cx="10002982" cy="5626677"/>
          </a:xfrm>
          <a:prstGeom prst="rect">
            <a:avLst/>
          </a:prstGeom>
        </p:spPr>
      </p:pic>
      <p:sp>
        <p:nvSpPr>
          <p:cNvPr id="4" name="TextBox 3">
            <a:extLst>
              <a:ext uri="{FF2B5EF4-FFF2-40B4-BE49-F238E27FC236}">
                <a16:creationId xmlns:a16="http://schemas.microsoft.com/office/drawing/2014/main" id="{55E276B1-D1A7-F404-4E7E-65413597A530}"/>
              </a:ext>
            </a:extLst>
          </p:cNvPr>
          <p:cNvSpPr txBox="1"/>
          <p:nvPr/>
        </p:nvSpPr>
        <p:spPr>
          <a:xfrm>
            <a:off x="4830556" y="6137386"/>
            <a:ext cx="2018501" cy="369332"/>
          </a:xfrm>
          <a:prstGeom prst="rect">
            <a:avLst/>
          </a:prstGeom>
          <a:noFill/>
        </p:spPr>
        <p:txBody>
          <a:bodyPr wrap="none" lIns="91440" tIns="45720" rIns="91440" bIns="45720" rtlCol="0" anchor="t">
            <a:spAutoFit/>
          </a:bodyPr>
          <a:lstStyle/>
          <a:p>
            <a:r>
              <a:rPr lang="en-IN" dirty="0">
                <a:latin typeface="Times New Roman"/>
                <a:cs typeface="Times New Roman"/>
              </a:rPr>
              <a:t>Fig.18 : </a:t>
            </a:r>
            <a:r>
              <a:rPr lang="en-US" dirty="0">
                <a:latin typeface="Times New Roman"/>
                <a:cs typeface="Times New Roman"/>
              </a:rPr>
              <a:t>Login Page</a:t>
            </a:r>
            <a:endParaRPr lang="en-IN" dirty="0">
              <a:latin typeface="Times New Roman"/>
              <a:cs typeface="Times New Roman"/>
            </a:endParaRPr>
          </a:p>
        </p:txBody>
      </p:sp>
    </p:spTree>
    <p:extLst>
      <p:ext uri="{BB962C8B-B14F-4D97-AF65-F5344CB8AC3E}">
        <p14:creationId xmlns:p14="http://schemas.microsoft.com/office/powerpoint/2010/main" val="2028873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5A432-BBD7-7401-0E03-405786BB5D55}"/>
              </a:ext>
            </a:extLst>
          </p:cNvPr>
          <p:cNvPicPr>
            <a:picLocks noChangeAspect="1"/>
          </p:cNvPicPr>
          <p:nvPr/>
        </p:nvPicPr>
        <p:blipFill>
          <a:blip r:embed="rId2"/>
          <a:stretch>
            <a:fillRect/>
          </a:stretch>
        </p:blipFill>
        <p:spPr>
          <a:xfrm>
            <a:off x="1118754" y="464128"/>
            <a:ext cx="9954491" cy="5599401"/>
          </a:xfrm>
          <a:prstGeom prst="rect">
            <a:avLst/>
          </a:prstGeom>
        </p:spPr>
      </p:pic>
      <p:sp>
        <p:nvSpPr>
          <p:cNvPr id="6" name="TextBox 5">
            <a:extLst>
              <a:ext uri="{FF2B5EF4-FFF2-40B4-BE49-F238E27FC236}">
                <a16:creationId xmlns:a16="http://schemas.microsoft.com/office/drawing/2014/main" id="{9CC191E0-837F-3745-5575-DA095BFEFD25}"/>
              </a:ext>
            </a:extLst>
          </p:cNvPr>
          <p:cNvSpPr txBox="1"/>
          <p:nvPr/>
        </p:nvSpPr>
        <p:spPr>
          <a:xfrm>
            <a:off x="4830556" y="6137386"/>
            <a:ext cx="2646943" cy="369332"/>
          </a:xfrm>
          <a:prstGeom prst="rect">
            <a:avLst/>
          </a:prstGeom>
          <a:noFill/>
        </p:spPr>
        <p:txBody>
          <a:bodyPr wrap="none" lIns="91440" tIns="45720" rIns="91440" bIns="45720" rtlCol="0" anchor="t">
            <a:spAutoFit/>
          </a:bodyPr>
          <a:lstStyle/>
          <a:p>
            <a:r>
              <a:rPr lang="en-IN" dirty="0">
                <a:latin typeface="Times New Roman"/>
                <a:cs typeface="Times New Roman"/>
              </a:rPr>
              <a:t>Fig.19 : </a:t>
            </a:r>
            <a:r>
              <a:rPr lang="en-US" dirty="0">
                <a:latin typeface="Times New Roman"/>
                <a:cs typeface="Times New Roman"/>
              </a:rPr>
              <a:t>Admin Dashboard</a:t>
            </a:r>
            <a:endParaRPr lang="en-IN" dirty="0">
              <a:latin typeface="Times New Roman"/>
              <a:cs typeface="Times New Roman"/>
            </a:endParaRPr>
          </a:p>
        </p:txBody>
      </p:sp>
    </p:spTree>
    <p:extLst>
      <p:ext uri="{BB962C8B-B14F-4D97-AF65-F5344CB8AC3E}">
        <p14:creationId xmlns:p14="http://schemas.microsoft.com/office/powerpoint/2010/main" val="3653742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4F345-1932-0B9E-C97D-07F9FC91B6F6}"/>
              </a:ext>
            </a:extLst>
          </p:cNvPr>
          <p:cNvPicPr>
            <a:picLocks noChangeAspect="1"/>
          </p:cNvPicPr>
          <p:nvPr/>
        </p:nvPicPr>
        <p:blipFill>
          <a:blip r:embed="rId2"/>
          <a:stretch>
            <a:fillRect/>
          </a:stretch>
        </p:blipFill>
        <p:spPr>
          <a:xfrm>
            <a:off x="1492827" y="839715"/>
            <a:ext cx="9206345" cy="5178569"/>
          </a:xfrm>
          <a:prstGeom prst="rect">
            <a:avLst/>
          </a:prstGeom>
        </p:spPr>
      </p:pic>
      <p:sp>
        <p:nvSpPr>
          <p:cNvPr id="4" name="TextBox 3">
            <a:extLst>
              <a:ext uri="{FF2B5EF4-FFF2-40B4-BE49-F238E27FC236}">
                <a16:creationId xmlns:a16="http://schemas.microsoft.com/office/drawing/2014/main" id="{BC0D6788-4DE9-A8A3-3B37-20775AB7B699}"/>
              </a:ext>
            </a:extLst>
          </p:cNvPr>
          <p:cNvSpPr txBox="1"/>
          <p:nvPr/>
        </p:nvSpPr>
        <p:spPr>
          <a:xfrm>
            <a:off x="4830556" y="6137386"/>
            <a:ext cx="1890261" cy="369332"/>
          </a:xfrm>
          <a:prstGeom prst="rect">
            <a:avLst/>
          </a:prstGeom>
          <a:noFill/>
        </p:spPr>
        <p:txBody>
          <a:bodyPr wrap="none" lIns="91440" tIns="45720" rIns="91440" bIns="45720" rtlCol="0" anchor="t">
            <a:spAutoFit/>
          </a:bodyPr>
          <a:lstStyle/>
          <a:p>
            <a:r>
              <a:rPr lang="en-IN" dirty="0">
                <a:latin typeface="Times New Roman"/>
                <a:cs typeface="Times New Roman"/>
              </a:rPr>
              <a:t>Fig.20 : </a:t>
            </a:r>
            <a:r>
              <a:rPr lang="en-US" dirty="0">
                <a:latin typeface="Times New Roman"/>
                <a:cs typeface="Times New Roman"/>
              </a:rPr>
              <a:t>User page</a:t>
            </a:r>
            <a:endParaRPr lang="en-IN" dirty="0">
              <a:latin typeface="Times New Roman"/>
              <a:cs typeface="Times New Roman"/>
            </a:endParaRPr>
          </a:p>
        </p:txBody>
      </p:sp>
    </p:spTree>
    <p:extLst>
      <p:ext uri="{BB962C8B-B14F-4D97-AF65-F5344CB8AC3E}">
        <p14:creationId xmlns:p14="http://schemas.microsoft.com/office/powerpoint/2010/main" val="24936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7850CE-A20F-A07C-A6B5-A5149942BB20}"/>
              </a:ext>
            </a:extLst>
          </p:cNvPr>
          <p:cNvSpPr txBox="1"/>
          <p:nvPr/>
        </p:nvSpPr>
        <p:spPr>
          <a:xfrm>
            <a:off x="315685" y="151179"/>
            <a:ext cx="6097088" cy="707886"/>
          </a:xfrm>
          <a:prstGeom prst="rect">
            <a:avLst/>
          </a:prstGeom>
          <a:noFill/>
        </p:spPr>
        <p:txBody>
          <a:bodyPr wrap="square" lIns="91440" tIns="45720" rIns="91440" bIns="45720" anchor="t">
            <a:spAutoFit/>
          </a:bodyPr>
          <a:lstStyle/>
          <a:p>
            <a:r>
              <a:rPr lang="en-US" sz="4000">
                <a:solidFill>
                  <a:schemeClr val="accent1">
                    <a:lumMod val="75000"/>
                  </a:schemeClr>
                </a:solidFill>
                <a:latin typeface="Times New Roman"/>
                <a:cs typeface="Times New Roman"/>
              </a:rPr>
              <a:t>Technology Comparision:</a:t>
            </a:r>
            <a:endParaRPr lang="en-IN" sz="4000">
              <a:solidFill>
                <a:schemeClr val="accent1">
                  <a:lumMod val="75000"/>
                </a:schemeClr>
              </a:solidFill>
              <a:latin typeface="Times New Roman"/>
              <a:cs typeface="Times New Roman"/>
            </a:endParaRPr>
          </a:p>
        </p:txBody>
      </p:sp>
      <p:graphicFrame>
        <p:nvGraphicFramePr>
          <p:cNvPr id="3" name="Table 2">
            <a:extLst>
              <a:ext uri="{FF2B5EF4-FFF2-40B4-BE49-F238E27FC236}">
                <a16:creationId xmlns:a16="http://schemas.microsoft.com/office/drawing/2014/main" id="{6A7E557A-D6C2-AE3E-C976-7F75F00895DD}"/>
              </a:ext>
            </a:extLst>
          </p:cNvPr>
          <p:cNvGraphicFramePr>
            <a:graphicFrameLocks noGrp="1"/>
          </p:cNvGraphicFramePr>
          <p:nvPr>
            <p:extLst>
              <p:ext uri="{D42A27DB-BD31-4B8C-83A1-F6EECF244321}">
                <p14:modId xmlns:p14="http://schemas.microsoft.com/office/powerpoint/2010/main" val="2891491803"/>
              </p:ext>
            </p:extLst>
          </p:nvPr>
        </p:nvGraphicFramePr>
        <p:xfrm>
          <a:off x="315685" y="1039707"/>
          <a:ext cx="11560629" cy="4693920"/>
        </p:xfrm>
        <a:graphic>
          <a:graphicData uri="http://schemas.openxmlformats.org/drawingml/2006/table">
            <a:tbl>
              <a:tblPr firstRow="1" bandRow="1">
                <a:tableStyleId>{5C22544A-7EE6-4342-B048-85BDC9FD1C3A}</a:tableStyleId>
              </a:tblPr>
              <a:tblGrid>
                <a:gridCol w="3853543">
                  <a:extLst>
                    <a:ext uri="{9D8B030D-6E8A-4147-A177-3AD203B41FA5}">
                      <a16:colId xmlns:a16="http://schemas.microsoft.com/office/drawing/2014/main" val="2629486331"/>
                    </a:ext>
                  </a:extLst>
                </a:gridCol>
                <a:gridCol w="3853543">
                  <a:extLst>
                    <a:ext uri="{9D8B030D-6E8A-4147-A177-3AD203B41FA5}">
                      <a16:colId xmlns:a16="http://schemas.microsoft.com/office/drawing/2014/main" val="4126223634"/>
                    </a:ext>
                  </a:extLst>
                </a:gridCol>
                <a:gridCol w="3853543">
                  <a:extLst>
                    <a:ext uri="{9D8B030D-6E8A-4147-A177-3AD203B41FA5}">
                      <a16:colId xmlns:a16="http://schemas.microsoft.com/office/drawing/2014/main" val="9287901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Times New Roman" panose="02020603050405020304" pitchFamily="18" charset="0"/>
                          <a:cs typeface="Times New Roman" panose="02020603050405020304" pitchFamily="18" charset="0"/>
                        </a:rPr>
                        <a:t>Technology</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2000">
                          <a:latin typeface="Times New Roman"/>
                          <a:cs typeface="Times New Roman"/>
                        </a:rPr>
                        <a:t>A Biometric based Payment System by using Payee and Payer Module[3]</a:t>
                      </a:r>
                      <a:endParaRPr lang="en-US" sz="12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Biometric Based Payment System</a:t>
                      </a:r>
                      <a:endParaRPr lang="en-IN"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234157"/>
                  </a:ext>
                </a:extLst>
              </a:tr>
              <a:tr h="370840">
                <a:tc>
                  <a:txBody>
                    <a:bodyPr/>
                    <a:lstStyle/>
                    <a:p>
                      <a:pPr algn="l"/>
                      <a:r>
                        <a:rPr lang="en-US" sz="2000">
                          <a:latin typeface="Times New Roman" panose="02020603050405020304" pitchFamily="18" charset="0"/>
                          <a:cs typeface="Times New Roman" panose="02020603050405020304" pitchFamily="18" charset="0"/>
                        </a:rPr>
                        <a:t>Main control unit used</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CORTEX M3</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ESP32</a:t>
                      </a:r>
                      <a:endParaRPr lang="en-IN"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6347748"/>
                  </a:ext>
                </a:extLst>
              </a:tr>
              <a:tr h="370840">
                <a:tc>
                  <a:txBody>
                    <a:bodyPr/>
                    <a:lstStyle/>
                    <a:p>
                      <a:pPr algn="l"/>
                      <a:r>
                        <a:rPr lang="en-US" sz="2000">
                          <a:latin typeface="Times New Roman" panose="02020603050405020304" pitchFamily="18" charset="0"/>
                          <a:cs typeface="Times New Roman" panose="02020603050405020304" pitchFamily="18" charset="0"/>
                        </a:rPr>
                        <a:t>Operation</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Two devices, one for payee and other of payer</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Only one device with web application.</a:t>
                      </a:r>
                      <a:endParaRPr lang="en-IN"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8302696"/>
                  </a:ext>
                </a:extLst>
              </a:tr>
              <a:tr h="370840">
                <a:tc>
                  <a:txBody>
                    <a:bodyPr/>
                    <a:lstStyle/>
                    <a:p>
                      <a:pPr algn="l"/>
                      <a:r>
                        <a:rPr lang="en-US" sz="2000">
                          <a:latin typeface="Times New Roman" panose="02020603050405020304" pitchFamily="18" charset="0"/>
                          <a:cs typeface="Times New Roman" panose="02020603050405020304" pitchFamily="18" charset="0"/>
                        </a:rPr>
                        <a:t>Display used</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IPS display with VGA connector.</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OLED display with I2C connection.</a:t>
                      </a:r>
                      <a:endParaRPr lang="en-IN"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0877095"/>
                  </a:ext>
                </a:extLst>
              </a:tr>
              <a:tr h="370840">
                <a:tc>
                  <a:txBody>
                    <a:bodyPr/>
                    <a:lstStyle/>
                    <a:p>
                      <a:pPr algn="l"/>
                      <a:r>
                        <a:rPr lang="en-US" sz="2000">
                          <a:latin typeface="Times New Roman" panose="02020603050405020304" pitchFamily="18" charset="0"/>
                          <a:cs typeface="Times New Roman" panose="02020603050405020304" pitchFamily="18" charset="0"/>
                        </a:rPr>
                        <a:t>Input device</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Keyboard, with USB (Universal Serial Bus) connector</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4X4 Matrix keypad, connected to GPIO pins of ESP32.</a:t>
                      </a:r>
                      <a:endParaRPr lang="en-IN"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1107219"/>
                  </a:ext>
                </a:extLst>
              </a:tr>
              <a:tr h="370840">
                <a:tc>
                  <a:txBody>
                    <a:bodyPr/>
                    <a:lstStyle/>
                    <a:p>
                      <a:pPr algn="l"/>
                      <a:r>
                        <a:rPr lang="en-US" sz="2000">
                          <a:latin typeface="Times New Roman" panose="02020603050405020304" pitchFamily="18" charset="0"/>
                          <a:cs typeface="Times New Roman" panose="02020603050405020304" pitchFamily="18" charset="0"/>
                        </a:rPr>
                        <a:t>Communication</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GSM</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err="1">
                          <a:latin typeface="Times New Roman" panose="02020603050405020304" pitchFamily="18" charset="0"/>
                          <a:cs typeface="Times New Roman" panose="02020603050405020304" pitchFamily="18" charset="0"/>
                        </a:rPr>
                        <a:t>Wifi</a:t>
                      </a:r>
                      <a:r>
                        <a:rPr lang="en-US" sz="2000">
                          <a:latin typeface="Times New Roman" panose="02020603050405020304" pitchFamily="18" charset="0"/>
                          <a:cs typeface="Times New Roman" panose="02020603050405020304" pitchFamily="18" charset="0"/>
                        </a:rPr>
                        <a:t> (for data connection)</a:t>
                      </a:r>
                      <a:endParaRPr lang="en-IN"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0192236"/>
                  </a:ext>
                </a:extLst>
              </a:tr>
              <a:tr h="370840">
                <a:tc>
                  <a:txBody>
                    <a:bodyPr/>
                    <a:lstStyle/>
                    <a:p>
                      <a:pPr algn="l"/>
                      <a:r>
                        <a:rPr lang="en-US" sz="2000">
                          <a:latin typeface="Times New Roman" panose="02020603050405020304" pitchFamily="18" charset="0"/>
                          <a:cs typeface="Times New Roman" panose="02020603050405020304" pitchFamily="18" charset="0"/>
                        </a:rPr>
                        <a:t>On device encryption</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NO</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IN" sz="2000">
                          <a:latin typeface="Times New Roman" panose="02020603050405020304" pitchFamily="18" charset="0"/>
                          <a:cs typeface="Times New Roman" panose="02020603050405020304" pitchFamily="18" charset="0"/>
                        </a:rPr>
                        <a:t>Hash encryption</a:t>
                      </a:r>
                    </a:p>
                  </a:txBody>
                  <a:tcPr/>
                </a:tc>
                <a:extLst>
                  <a:ext uri="{0D108BD9-81ED-4DB2-BD59-A6C34878D82A}">
                    <a16:rowId xmlns:a16="http://schemas.microsoft.com/office/drawing/2014/main" val="3631428195"/>
                  </a:ext>
                </a:extLst>
              </a:tr>
              <a:tr h="370840">
                <a:tc>
                  <a:txBody>
                    <a:bodyPr/>
                    <a:lstStyle/>
                    <a:p>
                      <a:pPr algn="l"/>
                      <a:r>
                        <a:rPr lang="en-US" sz="2000">
                          <a:latin typeface="Times New Roman" panose="02020603050405020304" pitchFamily="18" charset="0"/>
                          <a:cs typeface="Times New Roman" panose="02020603050405020304" pitchFamily="18" charset="0"/>
                        </a:rPr>
                        <a:t>Transmission protocol</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a:latin typeface="Times New Roman" panose="02020603050405020304" pitchFamily="18" charset="0"/>
                          <a:cs typeface="Times New Roman" panose="02020603050405020304" pitchFamily="18" charset="0"/>
                        </a:rPr>
                        <a:t>NO</a:t>
                      </a:r>
                      <a:endParaRPr lang="en-IN" sz="2000">
                        <a:latin typeface="Times New Roman" panose="02020603050405020304" pitchFamily="18" charset="0"/>
                        <a:cs typeface="Times New Roman" panose="02020603050405020304" pitchFamily="18" charset="0"/>
                      </a:endParaRPr>
                    </a:p>
                  </a:txBody>
                  <a:tcPr/>
                </a:tc>
                <a:tc>
                  <a:txBody>
                    <a:bodyPr/>
                    <a:lstStyle/>
                    <a:p>
                      <a:pPr algn="l"/>
                      <a:r>
                        <a:rPr lang="en-US" sz="2000" dirty="0">
                          <a:latin typeface="Times New Roman" panose="02020603050405020304" pitchFamily="18" charset="0"/>
                          <a:cs typeface="Times New Roman" panose="02020603050405020304" pitchFamily="18" charset="0"/>
                        </a:rPr>
                        <a:t>HTTP</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1556132"/>
                  </a:ext>
                </a:extLst>
              </a:tr>
            </a:tbl>
          </a:graphicData>
        </a:graphic>
      </p:graphicFrame>
    </p:spTree>
    <p:extLst>
      <p:ext uri="{BB962C8B-B14F-4D97-AF65-F5344CB8AC3E}">
        <p14:creationId xmlns:p14="http://schemas.microsoft.com/office/powerpoint/2010/main" val="890082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EE949A-F5D6-620C-29A6-0EED7A769B9F}"/>
              </a:ext>
            </a:extLst>
          </p:cNvPr>
          <p:cNvSpPr txBox="1"/>
          <p:nvPr/>
        </p:nvSpPr>
        <p:spPr>
          <a:xfrm>
            <a:off x="476794" y="672237"/>
            <a:ext cx="11715206" cy="3939540"/>
          </a:xfrm>
          <a:prstGeom prst="rect">
            <a:avLst/>
          </a:prstGeom>
          <a:noFill/>
        </p:spPr>
        <p:txBody>
          <a:bodyPr wrap="square">
            <a:spAutoFit/>
          </a:bodyPr>
          <a:lstStyle/>
          <a:p>
            <a:r>
              <a:rPr lang="en-IN" sz="4000">
                <a:solidFill>
                  <a:schemeClr val="accent1">
                    <a:lumMod val="75000"/>
                  </a:schemeClr>
                </a:solidFill>
                <a:latin typeface="Times New Roman" panose="02020603050405020304" pitchFamily="18" charset="0"/>
                <a:cs typeface="Times New Roman" panose="02020603050405020304" pitchFamily="18" charset="0"/>
              </a:rPr>
              <a:t>Applications:</a:t>
            </a:r>
          </a:p>
          <a:p>
            <a:endParaRPr lang="en-IN"/>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Financial Services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Cafeteria</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Retail shops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Public transportation</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Healthcare</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Mobile Devices</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Law Enforcement and Security</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Travel and Immigration</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41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665CC-5F84-382B-DE7F-D771AD1CA992}"/>
              </a:ext>
            </a:extLst>
          </p:cNvPr>
          <p:cNvSpPr txBox="1"/>
          <p:nvPr/>
        </p:nvSpPr>
        <p:spPr>
          <a:xfrm>
            <a:off x="664573" y="1868383"/>
            <a:ext cx="7434399" cy="3477875"/>
          </a:xfrm>
          <a:prstGeom prst="rect">
            <a:avLst/>
          </a:prstGeom>
          <a:noFill/>
        </p:spPr>
        <p:txBody>
          <a:bodyPr wrap="square">
            <a:spAutoFit/>
          </a:bodyPr>
          <a:lstStyle/>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Enhanced security comes from unique biometric identifiers that are nearly impossible to forge.</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Increased convenience is achieved by eliminating the need to carry cards, cash, or remember pins.</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Faster transactions result from swift biometric scans that streamline the checkout process.</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Reduced chance of fraud is due to the inherent security of biometric data, making it more difficult for criminals to steal.</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Improved accessibility benefits people who struggle to remember pins.</a:t>
            </a:r>
          </a:p>
        </p:txBody>
      </p:sp>
      <p:sp>
        <p:nvSpPr>
          <p:cNvPr id="7" name="TextBox 6">
            <a:extLst>
              <a:ext uri="{FF2B5EF4-FFF2-40B4-BE49-F238E27FC236}">
                <a16:creationId xmlns:a16="http://schemas.microsoft.com/office/drawing/2014/main" id="{D0862C20-D7B9-841C-4B9A-DBBA8BD6C1CD}"/>
              </a:ext>
            </a:extLst>
          </p:cNvPr>
          <p:cNvSpPr txBox="1"/>
          <p:nvPr/>
        </p:nvSpPr>
        <p:spPr>
          <a:xfrm>
            <a:off x="664573" y="997523"/>
            <a:ext cx="6097088" cy="707886"/>
          </a:xfrm>
          <a:prstGeom prst="rect">
            <a:avLst/>
          </a:prstGeom>
          <a:noFill/>
        </p:spPr>
        <p:txBody>
          <a:bodyPr wrap="square">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Advantages</a:t>
            </a:r>
            <a:r>
              <a:rPr lang="en-IN" sz="4000">
                <a:solidFill>
                  <a:schemeClr val="accent1">
                    <a:lumMod val="75000"/>
                  </a:schemeClr>
                </a:solidFill>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5F020374-1A21-88B0-E815-DAEE04354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253" y="1537868"/>
            <a:ext cx="3707130" cy="3707130"/>
          </a:xfrm>
          <a:prstGeom prst="rect">
            <a:avLst/>
          </a:prstGeom>
        </p:spPr>
      </p:pic>
    </p:spTree>
    <p:extLst>
      <p:ext uri="{BB962C8B-B14F-4D97-AF65-F5344CB8AC3E}">
        <p14:creationId xmlns:p14="http://schemas.microsoft.com/office/powerpoint/2010/main" val="385234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DC8C90-119A-6CCC-54E6-EA8F3D4B3967}"/>
              </a:ext>
            </a:extLst>
          </p:cNvPr>
          <p:cNvSpPr txBox="1"/>
          <p:nvPr/>
        </p:nvSpPr>
        <p:spPr>
          <a:xfrm>
            <a:off x="481691" y="1824356"/>
            <a:ext cx="7493183" cy="3816429"/>
          </a:xfrm>
          <a:prstGeom prst="rect">
            <a:avLst/>
          </a:prstGeom>
          <a:noFill/>
        </p:spPr>
        <p:txBody>
          <a:bodyPr wrap="square">
            <a:spAutoFit/>
          </a:bodyPr>
          <a:lstStyle/>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Privacy concerns exist because biometric data is highly sensitive and could be misused if security breaches occur.</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Potential for false rejections due to cuts, bruises, illness, or changes to a person's biometric identifiers over time.</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High implementation costs associated with specialized hardware and software required to implement biometric systems effectively.</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Limitations for certain users as individuals with certain physical disabilities may find it difficult to use these systems.</a:t>
            </a:r>
          </a:p>
          <a:p>
            <a:pPr marL="285750" indent="-285750">
              <a:buFont typeface="Arial" panose="020B0604020202020204" pitchFamily="34" charset="0"/>
              <a:buChar char="•"/>
            </a:pPr>
            <a:r>
              <a:rPr lang="en-IN" sz="2200">
                <a:latin typeface="Times New Roman" panose="02020603050405020304" pitchFamily="18" charset="0"/>
                <a:cs typeface="Times New Roman" panose="02020603050405020304" pitchFamily="18" charset="0"/>
              </a:rPr>
              <a:t>Vulnerability to sophisticated spoofing where advanced techniques can be used to create fake biometric data.</a:t>
            </a:r>
          </a:p>
        </p:txBody>
      </p:sp>
      <p:sp>
        <p:nvSpPr>
          <p:cNvPr id="2" name="TextBox 1">
            <a:extLst>
              <a:ext uri="{FF2B5EF4-FFF2-40B4-BE49-F238E27FC236}">
                <a16:creationId xmlns:a16="http://schemas.microsoft.com/office/drawing/2014/main" id="{4BB628DC-FBA9-7F90-18AE-4B08F22DA9D9}"/>
              </a:ext>
            </a:extLst>
          </p:cNvPr>
          <p:cNvSpPr txBox="1"/>
          <p:nvPr/>
        </p:nvSpPr>
        <p:spPr>
          <a:xfrm>
            <a:off x="481691" y="925677"/>
            <a:ext cx="6097088" cy="707886"/>
          </a:xfrm>
          <a:prstGeom prst="rect">
            <a:avLst/>
          </a:prstGeom>
          <a:noFill/>
        </p:spPr>
        <p:txBody>
          <a:bodyPr wrap="square">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Limitations</a:t>
            </a:r>
            <a:r>
              <a:rPr lang="en-IN" sz="4000">
                <a:solidFill>
                  <a:schemeClr val="accent1">
                    <a:lumMod val="75000"/>
                  </a:schemeClr>
                </a:solidFill>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4CDE94D7-C1E9-CE6C-E4BB-0D21839623AF}"/>
              </a:ext>
            </a:extLst>
          </p:cNvPr>
          <p:cNvPicPr>
            <a:picLocks noChangeAspect="1"/>
          </p:cNvPicPr>
          <p:nvPr/>
        </p:nvPicPr>
        <p:blipFill rotWithShape="1">
          <a:blip r:embed="rId2">
            <a:extLst>
              <a:ext uri="{28A0092B-C50C-407E-A947-70E740481C1C}">
                <a14:useLocalDpi xmlns:a14="http://schemas.microsoft.com/office/drawing/2010/main" val="0"/>
              </a:ext>
            </a:extLst>
          </a:blip>
          <a:srcRect l="20429"/>
          <a:stretch/>
        </p:blipFill>
        <p:spPr>
          <a:xfrm>
            <a:off x="7707086" y="1330098"/>
            <a:ext cx="4484914" cy="4668066"/>
          </a:xfrm>
          <a:prstGeom prst="rect">
            <a:avLst/>
          </a:prstGeom>
        </p:spPr>
      </p:pic>
    </p:spTree>
    <p:extLst>
      <p:ext uri="{BB962C8B-B14F-4D97-AF65-F5344CB8AC3E}">
        <p14:creationId xmlns:p14="http://schemas.microsoft.com/office/powerpoint/2010/main" val="4070392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5A13A7-3474-320F-2EAA-E521DB6EDEBA}"/>
              </a:ext>
            </a:extLst>
          </p:cNvPr>
          <p:cNvSpPr txBox="1"/>
          <p:nvPr/>
        </p:nvSpPr>
        <p:spPr>
          <a:xfrm>
            <a:off x="949234" y="1536174"/>
            <a:ext cx="10293532" cy="3785652"/>
          </a:xfrm>
          <a:prstGeom prst="rect">
            <a:avLst/>
          </a:prstGeom>
          <a:noFill/>
        </p:spPr>
        <p:txBody>
          <a:bodyPr wrap="square" lIns="91440" tIns="45720" rIns="91440" bIns="45720" anchor="t">
            <a:spAutoFit/>
          </a:bodyPr>
          <a:lstStyle/>
          <a:p>
            <a:pPr marL="342900" indent="-342900" algn="just">
              <a:buFont typeface="Arial" panose="020B0604020202020204" pitchFamily="34" charset="0"/>
              <a:buChar char="•"/>
            </a:pPr>
            <a:r>
              <a:rPr lang="en-IN" sz="2000">
                <a:latin typeface="Times New Roman"/>
                <a:cs typeface="Times New Roman"/>
              </a:rPr>
              <a:t>The system leverages fingerprint authentication, a well-established and reliable biometric modality for robust user verification.</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A user-friendly interface, featuring a keypad and an OLED display, ensures intuitive interaction during the enrolment and payment processes.</a:t>
            </a:r>
          </a:p>
          <a:p>
            <a:pPr marL="342900" indent="-342900" algn="just">
              <a:buFont typeface="Arial" panose="020B0604020202020204" pitchFamily="34" charset="0"/>
              <a:buChar char="•"/>
            </a:pPr>
            <a:r>
              <a:rPr lang="en-IN" sz="2000">
                <a:latin typeface="Times New Roman"/>
                <a:cs typeface="Times New Roman"/>
              </a:rPr>
              <a:t>To safeguard sensitive user information, the system employs encryption throughout.  This encryption protects fingerprint templates in storage and ensures data integrity during transmission to a centralized MySQL database.</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system communicates efficiently with the central server using the HTTP protocol, enabling features like transaction history management through a web interface.</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Finally, the implementation prioritizes affordability by carefully selecting readily available components such as the ESP32 microcontroller and the R307 fingerprint sensor, making this solution accessible for wider adoption.</a:t>
            </a:r>
          </a:p>
        </p:txBody>
      </p:sp>
      <p:sp>
        <p:nvSpPr>
          <p:cNvPr id="4" name="TextBox 3">
            <a:extLst>
              <a:ext uri="{FF2B5EF4-FFF2-40B4-BE49-F238E27FC236}">
                <a16:creationId xmlns:a16="http://schemas.microsoft.com/office/drawing/2014/main" id="{8ADE1CF6-EFA9-0356-F6FD-7C5DDB576D34}"/>
              </a:ext>
            </a:extLst>
          </p:cNvPr>
          <p:cNvSpPr txBox="1"/>
          <p:nvPr/>
        </p:nvSpPr>
        <p:spPr>
          <a:xfrm>
            <a:off x="949234" y="703609"/>
            <a:ext cx="6097088" cy="707886"/>
          </a:xfrm>
          <a:prstGeom prst="rect">
            <a:avLst/>
          </a:prstGeom>
          <a:noFill/>
        </p:spPr>
        <p:txBody>
          <a:bodyPr wrap="square">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Conclusion</a:t>
            </a:r>
            <a:r>
              <a:rPr lang="en-IN" sz="4000">
                <a:solidFill>
                  <a:schemeClr val="accent1">
                    <a:lumMod val="7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48163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FB32A-F828-5F11-3B71-A4875FB8B1CD}"/>
              </a:ext>
            </a:extLst>
          </p:cNvPr>
          <p:cNvSpPr txBox="1"/>
          <p:nvPr/>
        </p:nvSpPr>
        <p:spPr>
          <a:xfrm>
            <a:off x="679269" y="361236"/>
            <a:ext cx="6097088" cy="707886"/>
          </a:xfrm>
          <a:prstGeom prst="rect">
            <a:avLst/>
          </a:prstGeom>
          <a:noFill/>
        </p:spPr>
        <p:txBody>
          <a:bodyPr wrap="square">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Future scope:</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2FF5B9-E02B-F4D9-54EF-D9105570083D}"/>
              </a:ext>
            </a:extLst>
          </p:cNvPr>
          <p:cNvSpPr txBox="1"/>
          <p:nvPr/>
        </p:nvSpPr>
        <p:spPr>
          <a:xfrm>
            <a:off x="783772" y="1203946"/>
            <a:ext cx="10241279" cy="5403852"/>
          </a:xfrm>
          <a:prstGeom prst="rect">
            <a:avLst/>
          </a:prstGeom>
          <a:noFill/>
        </p:spPr>
        <p:txBody>
          <a:bodyPr wrap="square" lIns="91440" tIns="45720" rIns="91440" bIns="45720" anchor="t">
            <a:spAutoFit/>
          </a:bodyPr>
          <a:lstStyle/>
          <a:p>
            <a:pPr marL="342900" marR="0" indent="-342900">
              <a:lnSpc>
                <a:spcPct val="115000"/>
              </a:lnSpc>
              <a:spcBef>
                <a:spcPts val="200"/>
              </a:spcBef>
              <a:spcAft>
                <a:spcPts val="0"/>
              </a:spcAft>
              <a:buFont typeface="Arial"/>
              <a:buChar char="•"/>
            </a:pPr>
            <a:r>
              <a:rPr lang="en-IN" sz="2000" b="1" kern="100">
                <a:solidFill>
                  <a:srgbClr val="000000"/>
                </a:solidFill>
                <a:effectLst/>
                <a:latin typeface="Times New Roman"/>
                <a:ea typeface="Times New Roman" panose="02020603050405020304" pitchFamily="18" charset="0"/>
                <a:cs typeface="Times New Roman"/>
              </a:rPr>
              <a:t>Enhanced Security</a:t>
            </a:r>
            <a:endParaRPr lang="en-US">
              <a:latin typeface="Times New Roman"/>
              <a:cs typeface="Times New Roman"/>
            </a:endParaRPr>
          </a:p>
          <a:p>
            <a:pPr marL="457200" marR="0" algn="just">
              <a:lnSpc>
                <a:spcPct val="115000"/>
              </a:lnSpc>
              <a:spcBef>
                <a:spcPts val="0"/>
              </a:spcBef>
              <a:spcAft>
                <a:spcPts val="800"/>
              </a:spcAft>
            </a:pPr>
            <a:r>
              <a:rPr lang="en-IN" sz="2000" kern="100">
                <a:effectLst/>
                <a:latin typeface="Times New Roman"/>
                <a:ea typeface="Calibri" panose="020F0502020204030204" pitchFamily="34" charset="0"/>
                <a:cs typeface="Times New Roman"/>
              </a:rPr>
              <a:t>Integration of additional biometric modalities (e.g., iris scan, facial recognition) can create a multi-factor authentication system, potentially offering even stronger security safeguards.</a:t>
            </a:r>
          </a:p>
          <a:p>
            <a:pPr marL="342900" marR="0" indent="-342900" algn="just">
              <a:lnSpc>
                <a:spcPct val="115000"/>
              </a:lnSpc>
              <a:spcBef>
                <a:spcPts val="200"/>
              </a:spcBef>
              <a:spcAft>
                <a:spcPts val="0"/>
              </a:spcAft>
              <a:buFont typeface="Arial"/>
              <a:buChar char="•"/>
            </a:pPr>
            <a:r>
              <a:rPr lang="en-IN" sz="2000" b="1" kern="100">
                <a:solidFill>
                  <a:srgbClr val="000000"/>
                </a:solidFill>
                <a:effectLst/>
                <a:latin typeface="Times New Roman"/>
                <a:ea typeface="Times New Roman" panose="02020603050405020304" pitchFamily="18" charset="0"/>
                <a:cs typeface="Times New Roman"/>
              </a:rPr>
              <a:t>Improved Offline Functionality</a:t>
            </a:r>
          </a:p>
          <a:p>
            <a:pPr marL="457200" marR="0" algn="just">
              <a:lnSpc>
                <a:spcPct val="115000"/>
              </a:lnSpc>
              <a:spcBef>
                <a:spcPts val="0"/>
              </a:spcBef>
              <a:spcAft>
                <a:spcPts val="800"/>
              </a:spcAft>
            </a:pPr>
            <a:r>
              <a:rPr lang="en-IN" sz="2000" kern="100">
                <a:effectLst/>
                <a:latin typeface="Times New Roman"/>
                <a:ea typeface="Calibri" panose="020F0502020204030204" pitchFamily="34" charset="0"/>
                <a:cs typeface="Times New Roman"/>
              </a:rPr>
              <a:t>Expanding offline capabilities would broaden the system's applicability to scenarios with intermittent network connectivity. This could involve secure local storage of encrypted transaction data and robust synchronization mechanisms.</a:t>
            </a:r>
          </a:p>
          <a:p>
            <a:pPr marL="342900" marR="0" indent="-342900" algn="just">
              <a:lnSpc>
                <a:spcPct val="115000"/>
              </a:lnSpc>
              <a:spcBef>
                <a:spcPts val="200"/>
              </a:spcBef>
              <a:spcAft>
                <a:spcPts val="0"/>
              </a:spcAft>
              <a:buFont typeface="Arial"/>
              <a:buChar char="•"/>
            </a:pPr>
            <a:r>
              <a:rPr lang="en-IN" sz="2000" b="1" kern="100">
                <a:solidFill>
                  <a:srgbClr val="000000"/>
                </a:solidFill>
                <a:effectLst/>
                <a:latin typeface="Times New Roman"/>
                <a:ea typeface="Times New Roman" panose="02020603050405020304" pitchFamily="18" charset="0"/>
                <a:cs typeface="Times New Roman"/>
              </a:rPr>
              <a:t>Decentralized Security with Blockchain</a:t>
            </a:r>
          </a:p>
          <a:p>
            <a:pPr marL="457200" marR="0" algn="just">
              <a:lnSpc>
                <a:spcPct val="115000"/>
              </a:lnSpc>
              <a:spcBef>
                <a:spcPts val="0"/>
              </a:spcBef>
              <a:spcAft>
                <a:spcPts val="800"/>
              </a:spcAft>
            </a:pPr>
            <a:r>
              <a:rPr lang="en-IN" sz="2000" kern="100">
                <a:effectLst/>
                <a:latin typeface="Times New Roman"/>
                <a:ea typeface="Calibri" panose="020F0502020204030204" pitchFamily="34" charset="0"/>
                <a:cs typeface="Times New Roman"/>
              </a:rPr>
              <a:t>Utilizing blockchain technology could introduce a decentralized approach to user identity and transaction management, potentially enhancing security and transparency.</a:t>
            </a:r>
          </a:p>
          <a:p>
            <a:pPr marL="342900" marR="0" indent="-342900" algn="just">
              <a:lnSpc>
                <a:spcPct val="115000"/>
              </a:lnSpc>
              <a:spcBef>
                <a:spcPts val="200"/>
              </a:spcBef>
              <a:spcAft>
                <a:spcPts val="0"/>
              </a:spcAft>
              <a:buFont typeface="Arial"/>
              <a:buChar char="•"/>
            </a:pPr>
            <a:r>
              <a:rPr lang="en-IN" sz="2000" b="1" kern="100">
                <a:solidFill>
                  <a:srgbClr val="000000"/>
                </a:solidFill>
                <a:effectLst/>
                <a:latin typeface="Times New Roman"/>
                <a:ea typeface="Times New Roman" panose="02020603050405020304" pitchFamily="18" charset="0"/>
                <a:cs typeface="Times New Roman"/>
              </a:rPr>
              <a:t>Advanced User Convenience Features</a:t>
            </a:r>
          </a:p>
          <a:p>
            <a:pPr marL="457200" marR="0" algn="just">
              <a:lnSpc>
                <a:spcPct val="115000"/>
              </a:lnSpc>
              <a:spcBef>
                <a:spcPts val="0"/>
              </a:spcBef>
              <a:spcAft>
                <a:spcPts val="800"/>
              </a:spcAft>
            </a:pPr>
            <a:r>
              <a:rPr lang="en-IN" sz="2000" kern="100">
                <a:effectLst/>
                <a:latin typeface="Times New Roman" panose="02020603050405020304" pitchFamily="18" charset="0"/>
                <a:ea typeface="Calibri" panose="020F0502020204030204" pitchFamily="34" charset="0"/>
                <a:cs typeface="Times New Roman" panose="02020603050405020304" pitchFamily="18" charset="0"/>
              </a:rPr>
              <a:t>The system's functionality could be extended to incorporate features such as balance top-up functionalities, loyalty program integration, or integration with existing mobile payment ecosystems.</a:t>
            </a:r>
          </a:p>
        </p:txBody>
      </p:sp>
    </p:spTree>
    <p:extLst>
      <p:ext uri="{BB962C8B-B14F-4D97-AF65-F5344CB8AC3E}">
        <p14:creationId xmlns:p14="http://schemas.microsoft.com/office/powerpoint/2010/main" val="412020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787FF3-E997-A7B4-D9D1-2E441CEA6752}"/>
              </a:ext>
            </a:extLst>
          </p:cNvPr>
          <p:cNvSpPr>
            <a:spLocks noGrp="1"/>
          </p:cNvSpPr>
          <p:nvPr>
            <p:ph idx="1"/>
          </p:nvPr>
        </p:nvSpPr>
        <p:spPr>
          <a:xfrm>
            <a:off x="378478" y="359948"/>
            <a:ext cx="11435043" cy="5520014"/>
          </a:xfrm>
        </p:spPr>
        <p:txBody>
          <a:bodyPr>
            <a:normAutofit/>
          </a:bodyPr>
          <a:lstStyle/>
          <a:p>
            <a:pPr marL="0" indent="0">
              <a:buNone/>
            </a:pPr>
            <a:r>
              <a:rPr lang="en-US" sz="4000" b="1" dirty="0">
                <a:solidFill>
                  <a:srgbClr val="000066"/>
                </a:solidFill>
                <a:latin typeface="Times New Roman" panose="02020603050405020304" pitchFamily="18" charset="0"/>
                <a:cs typeface="Times New Roman" panose="02020603050405020304" pitchFamily="18" charset="0"/>
              </a:rPr>
              <a:t>COURSE LEARNING OBJECTIVES </a:t>
            </a:r>
          </a:p>
          <a:p>
            <a:pPr marL="0" indent="0">
              <a:buNone/>
            </a:pPr>
            <a:endParaRPr lang="en-US" sz="2400" dirty="0">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r>
              <a:rPr lang="en-US" sz="2400" dirty="0">
                <a:latin typeface="Times New Roman" panose="02020603050405020304" pitchFamily="18" charset="0"/>
                <a:ea typeface="Cambria" panose="02040503050406030204" pitchFamily="18" charset="0"/>
                <a:cs typeface="Times New Roman" panose="02020603050405020304" pitchFamily="18" charset="0"/>
              </a:rPr>
              <a:t> This course will enable us to:</a:t>
            </a:r>
          </a:p>
          <a:p>
            <a:pPr marL="457200" indent="-457200">
              <a:buAutoNum type="arabicPeriod"/>
            </a:pPr>
            <a:r>
              <a:rPr lang="en-US" sz="2400" dirty="0">
                <a:latin typeface="Times New Roman" panose="02020603050405020304" pitchFamily="18" charset="0"/>
                <a:ea typeface="Cambria" panose="02040503050406030204" pitchFamily="18" charset="0"/>
                <a:cs typeface="Times New Roman" panose="02020603050405020304" pitchFamily="18" charset="0"/>
              </a:rPr>
              <a:t>Prepare with foundation knowledge in a project domain through designing, and implementing.</a:t>
            </a:r>
          </a:p>
          <a:p>
            <a:pPr marL="457200" indent="-457200">
              <a:buAutoNum type="arabicPeriod"/>
            </a:pPr>
            <a:r>
              <a:rPr lang="en-US" sz="2400" dirty="0">
                <a:latin typeface="Times New Roman" panose="02020603050405020304" pitchFamily="18" charset="0"/>
                <a:ea typeface="Cambria" panose="02040503050406030204" pitchFamily="18" charset="0"/>
                <a:cs typeface="Times New Roman" panose="02020603050405020304" pitchFamily="18" charset="0"/>
              </a:rPr>
              <a:t>Introduce to various emerging fields in electronics and communication.</a:t>
            </a:r>
          </a:p>
          <a:p>
            <a:pPr marL="457200" indent="-457200">
              <a:buAutoNum type="arabicPeriod"/>
            </a:pPr>
            <a:r>
              <a:rPr lang="en-US" sz="2400" dirty="0">
                <a:latin typeface="Times New Roman" panose="02020603050405020304" pitchFamily="18" charset="0"/>
                <a:ea typeface="Cambria" panose="02040503050406030204" pitchFamily="18" charset="0"/>
                <a:cs typeface="Times New Roman" panose="02020603050405020304" pitchFamily="18" charset="0"/>
              </a:rPr>
              <a:t>Provide an opportunity to exercise the creative and innovative qualities, to become technopreneurs in group project environment. </a:t>
            </a:r>
          </a:p>
          <a:p>
            <a:pPr marL="457200" indent="-457200">
              <a:buAutoNum type="arabicPeriod"/>
            </a:pPr>
            <a:r>
              <a:rPr lang="en-US" sz="2400" dirty="0">
                <a:latin typeface="Times New Roman" panose="02020603050405020304" pitchFamily="18" charset="0"/>
                <a:ea typeface="Cambria" panose="02040503050406030204" pitchFamily="18" charset="0"/>
                <a:cs typeface="Times New Roman" panose="02020603050405020304" pitchFamily="18" charset="0"/>
              </a:rPr>
              <a:t>Have hands-on experience in the related field so that students can integrate and reinforce what has been taught in the classroom.</a:t>
            </a:r>
          </a:p>
        </p:txBody>
      </p:sp>
      <p:sp>
        <p:nvSpPr>
          <p:cNvPr id="2" name="Slide Number Placeholder 1">
            <a:extLst>
              <a:ext uri="{FF2B5EF4-FFF2-40B4-BE49-F238E27FC236}">
                <a16:creationId xmlns:a16="http://schemas.microsoft.com/office/drawing/2014/main" id="{699BA03A-FF56-C5DC-2F3E-ECE4DF8E85F5}"/>
              </a:ext>
            </a:extLst>
          </p:cNvPr>
          <p:cNvSpPr>
            <a:spLocks noGrp="1"/>
          </p:cNvSpPr>
          <p:nvPr>
            <p:ph type="sldNum" sz="quarter" idx="12"/>
          </p:nvPr>
        </p:nvSpPr>
        <p:spPr/>
        <p:txBody>
          <a:bodyPr/>
          <a:lstStyle/>
          <a:p>
            <a:fld id="{48F63A3B-78C7-47BE-AE5E-E10140E04643}" type="slidenum">
              <a:rPr lang="en-US" smtClean="0"/>
              <a:t>4</a:t>
            </a:fld>
            <a:endParaRPr lang="en-US"/>
          </a:p>
        </p:txBody>
      </p:sp>
    </p:spTree>
    <p:extLst>
      <p:ext uri="{BB962C8B-B14F-4D97-AF65-F5344CB8AC3E}">
        <p14:creationId xmlns:p14="http://schemas.microsoft.com/office/powerpoint/2010/main" val="1205216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C629A3-3FA7-C169-D6EA-EB413CEF1490}"/>
              </a:ext>
            </a:extLst>
          </p:cNvPr>
          <p:cNvSpPr txBox="1"/>
          <p:nvPr/>
        </p:nvSpPr>
        <p:spPr>
          <a:xfrm>
            <a:off x="1338942" y="585181"/>
            <a:ext cx="9514115" cy="5355312"/>
          </a:xfrm>
          <a:prstGeom prst="rect">
            <a:avLst/>
          </a:prstGeom>
          <a:noFill/>
        </p:spPr>
        <p:txBody>
          <a:bodyPr wrap="square">
            <a:spAutoFit/>
          </a:bodyPr>
          <a:lstStyle/>
          <a:p>
            <a:r>
              <a:rPr lang="en-IN" sz="3600" dirty="0">
                <a:solidFill>
                  <a:schemeClr val="accent1">
                    <a:lumMod val="50000"/>
                  </a:schemeClr>
                </a:solidFill>
                <a:latin typeface="Times New Roman" panose="02020603050405020304" pitchFamily="18" charset="0"/>
                <a:cs typeface="Times New Roman" panose="02020603050405020304" pitchFamily="18" charset="0"/>
              </a:rPr>
              <a:t>REFERENCES</a:t>
            </a:r>
          </a:p>
          <a:p>
            <a:endParaRPr lang="en-IN" sz="36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	Bin RONG and Chang-</a:t>
            </a:r>
            <a:r>
              <a:rPr lang="en-IN" dirty="0" err="1">
                <a:latin typeface="Times New Roman" panose="02020603050405020304" pitchFamily="18" charset="0"/>
                <a:cs typeface="Times New Roman" panose="02020603050405020304" pitchFamily="18" charset="0"/>
              </a:rPr>
              <a:t>hua</a:t>
            </a:r>
            <a:r>
              <a:rPr lang="en-IN" dirty="0">
                <a:latin typeface="Times New Roman" panose="02020603050405020304" pitchFamily="18" charset="0"/>
                <a:cs typeface="Times New Roman" panose="02020603050405020304" pitchFamily="18" charset="0"/>
              </a:rPr>
              <a:t> LIU “A Fingerprint Payment System Based on FPGA”, 2022 	International Conference on Information System and Artificial Intelligence.</a:t>
            </a:r>
          </a:p>
          <a:p>
            <a:r>
              <a:rPr lang="en-IN" dirty="0">
                <a:latin typeface="Times New Roman" panose="02020603050405020304" pitchFamily="18" charset="0"/>
                <a:cs typeface="Times New Roman" panose="02020603050405020304" pitchFamily="18" charset="0"/>
              </a:rPr>
              <a:t>[2]	Dileep  Kumar and </a:t>
            </a:r>
            <a:r>
              <a:rPr lang="en-IN" dirty="0" err="1">
                <a:latin typeface="Times New Roman" panose="02020603050405020304" pitchFamily="18" charset="0"/>
                <a:cs typeface="Times New Roman" panose="02020603050405020304" pitchFamily="18" charset="0"/>
              </a:rPr>
              <a:t>Yeonseung</a:t>
            </a:r>
            <a:r>
              <a:rPr lang="en-IN" dirty="0">
                <a:latin typeface="Times New Roman" panose="02020603050405020304" pitchFamily="18" charset="0"/>
                <a:cs typeface="Times New Roman" panose="02020603050405020304" pitchFamily="18" charset="0"/>
              </a:rPr>
              <a:t>  Ryu  “A Brief Introduction of  Biometrics and Fingerprint 	Payment Technology”, 2020 Second International Conference on Future Generation 	Communication and Networking Symposia.</a:t>
            </a:r>
          </a:p>
          <a:p>
            <a:r>
              <a:rPr lang="en-IN" dirty="0">
                <a:latin typeface="Times New Roman" panose="02020603050405020304" pitchFamily="18" charset="0"/>
                <a:cs typeface="Times New Roman" panose="02020603050405020304" pitchFamily="18" charset="0"/>
              </a:rPr>
              <a:t>[3]	</a:t>
            </a:r>
            <a:r>
              <a:rPr lang="en-IN" dirty="0" err="1">
                <a:latin typeface="Times New Roman" panose="02020603050405020304" pitchFamily="18" charset="0"/>
                <a:cs typeface="Times New Roman" panose="02020603050405020304" pitchFamily="18" charset="0"/>
              </a:rPr>
              <a:t>Dr.Chitra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Kiran.N</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Suchira</a:t>
            </a:r>
            <a:r>
              <a:rPr lang="en-IN" dirty="0">
                <a:latin typeface="Times New Roman" panose="02020603050405020304" pitchFamily="18" charset="0"/>
                <a:cs typeface="Times New Roman" panose="02020603050405020304" pitchFamily="18" charset="0"/>
              </a:rPr>
              <a:t> Suresh ,  </a:t>
            </a:r>
            <a:r>
              <a:rPr lang="en-IN" dirty="0" err="1">
                <a:latin typeface="Times New Roman" panose="02020603050405020304" pitchFamily="18" charset="0"/>
                <a:cs typeface="Times New Roman" panose="02020603050405020304" pitchFamily="18" charset="0"/>
              </a:rPr>
              <a:t>AkarshS.M</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BhuvanTeja</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BhuvanTeja</a:t>
            </a:r>
            <a:r>
              <a:rPr lang="en-IN" dirty="0">
                <a:latin typeface="Times New Roman" panose="02020603050405020304" pitchFamily="18" charset="0"/>
                <a:cs typeface="Times New Roman" panose="02020603050405020304" pitchFamily="18" charset="0"/>
              </a:rPr>
              <a:t>  and </a:t>
            </a:r>
            <a:r>
              <a:rPr lang="en-IN" dirty="0" err="1">
                <a:latin typeface="Times New Roman" panose="02020603050405020304" pitchFamily="18" charset="0"/>
                <a:cs typeface="Times New Roman" panose="02020603050405020304" pitchFamily="18" charset="0"/>
              </a:rPr>
              <a:t>Jerrin</a:t>
            </a:r>
            <a:r>
              <a:rPr lang="en-IN" dirty="0">
                <a:latin typeface="Times New Roman" panose="02020603050405020304" pitchFamily="18" charset="0"/>
                <a:cs typeface="Times New Roman" panose="02020603050405020304" pitchFamily="18" charset="0"/>
              </a:rPr>
              <a:t> Y 	</a:t>
            </a:r>
            <a:r>
              <a:rPr lang="en-IN" dirty="0" err="1">
                <a:latin typeface="Times New Roman" panose="02020603050405020304" pitchFamily="18" charset="0"/>
                <a:cs typeface="Times New Roman" panose="02020603050405020304" pitchFamily="18" charset="0"/>
              </a:rPr>
              <a:t>omas</a:t>
            </a:r>
            <a:r>
              <a:rPr lang="en-IN" dirty="0">
                <a:latin typeface="Times New Roman" panose="02020603050405020304" pitchFamily="18" charset="0"/>
                <a:cs typeface="Times New Roman" panose="02020603050405020304" pitchFamily="18" charset="0"/>
              </a:rPr>
              <a:t>  “A Biometric based Payment System by using  Payee and Payer Module”, 2019 2nd 	IEEE International Conference On Recent Trends in Electronics Information &amp; 	Communication Technology (RTEICT).</a:t>
            </a:r>
          </a:p>
          <a:p>
            <a:r>
              <a:rPr lang="en-IN" dirty="0">
                <a:latin typeface="Times New Roman" panose="02020603050405020304" pitchFamily="18" charset="0"/>
                <a:cs typeface="Times New Roman" panose="02020603050405020304" pitchFamily="18" charset="0"/>
              </a:rPr>
              <a:t>[4]	</a:t>
            </a:r>
            <a:r>
              <a:rPr lang="en-IN" dirty="0" err="1">
                <a:latin typeface="Times New Roman" panose="02020603050405020304" pitchFamily="18" charset="0"/>
                <a:cs typeface="Times New Roman" panose="02020603050405020304" pitchFamily="18" charset="0"/>
              </a:rPr>
              <a:t>R.Logeshwari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M.Saikotesw</a:t>
            </a:r>
            <a:r>
              <a:rPr lang="en-IN" dirty="0">
                <a:latin typeface="Times New Roman" panose="02020603050405020304" pitchFamily="18" charset="0"/>
                <a:cs typeface="Times New Roman" panose="02020603050405020304" pitchFamily="18" charset="0"/>
              </a:rPr>
              <a:t> Ara, </a:t>
            </a:r>
            <a:r>
              <a:rPr lang="en-IN" dirty="0" err="1">
                <a:latin typeface="Times New Roman" panose="02020603050405020304" pitchFamily="18" charset="0"/>
                <a:cs typeface="Times New Roman" panose="02020603050405020304" pitchFamily="18" charset="0"/>
              </a:rPr>
              <a:t>M.V.Sudeerkumar</a:t>
            </a:r>
            <a:r>
              <a:rPr lang="en-IN" dirty="0">
                <a:latin typeface="Times New Roman" panose="02020603050405020304" pitchFamily="18" charset="0"/>
                <a:cs typeface="Times New Roman" panose="02020603050405020304" pitchFamily="18" charset="0"/>
              </a:rPr>
              <a:t> and J.S.R.K </a:t>
            </a:r>
            <a:r>
              <a:rPr lang="en-IN" dirty="0" err="1">
                <a:latin typeface="Times New Roman" panose="02020603050405020304" pitchFamily="18" charset="0"/>
                <a:cs typeface="Times New Roman" panose="02020603050405020304" pitchFamily="18" charset="0"/>
              </a:rPr>
              <a:t>Suryateja</a:t>
            </a:r>
            <a:r>
              <a:rPr lang="en-IN" dirty="0">
                <a:latin typeface="Times New Roman" panose="02020603050405020304" pitchFamily="18" charset="0"/>
                <a:cs typeface="Times New Roman" panose="02020603050405020304" pitchFamily="18" charset="0"/>
              </a:rPr>
              <a:t> 	“FINGERPRINT BASED ONLINE PAYMENT SYSTEM”, International Research Journal 	of Engineering and Technology (IRJET) ., Oct 2019.</a:t>
            </a:r>
          </a:p>
          <a:p>
            <a:r>
              <a:rPr lang="en-IN" dirty="0">
                <a:latin typeface="Times New Roman" panose="02020603050405020304" pitchFamily="18" charset="0"/>
                <a:cs typeface="Times New Roman" panose="02020603050405020304" pitchFamily="18" charset="0"/>
              </a:rPr>
              <a:t>[5]	Yan Sui, </a:t>
            </a:r>
            <a:r>
              <a:rPr lang="en-IN" dirty="0" err="1">
                <a:latin typeface="Times New Roman" panose="02020603050405020304" pitchFamily="18" charset="0"/>
                <a:cs typeface="Times New Roman" panose="02020603050405020304" pitchFamily="18" charset="0"/>
              </a:rPr>
              <a:t>Xukai</a:t>
            </a:r>
            <a:r>
              <a:rPr lang="en-IN" dirty="0">
                <a:latin typeface="Times New Roman" panose="02020603050405020304" pitchFamily="18" charset="0"/>
                <a:cs typeface="Times New Roman" panose="02020603050405020304" pitchFamily="18" charset="0"/>
              </a:rPr>
              <a:t> Zou and </a:t>
            </a:r>
            <a:r>
              <a:rPr lang="en-IN" dirty="0" err="1">
                <a:latin typeface="Times New Roman" panose="02020603050405020304" pitchFamily="18" charset="0"/>
                <a:cs typeface="Times New Roman" panose="02020603050405020304" pitchFamily="18" charset="0"/>
              </a:rPr>
              <a:t>Yinozi</a:t>
            </a:r>
            <a:r>
              <a:rPr lang="en-IN" dirty="0">
                <a:latin typeface="Times New Roman" panose="02020603050405020304" pitchFamily="18" charset="0"/>
                <a:cs typeface="Times New Roman" panose="02020603050405020304" pitchFamily="18" charset="0"/>
              </a:rPr>
              <a:t> Du “Biometrics-Based Authentication: A New Approach”, 	20th International Conference on Computer Communications and Networks (ICCCN)., 	2018.</a:t>
            </a:r>
          </a:p>
        </p:txBody>
      </p:sp>
    </p:spTree>
    <p:extLst>
      <p:ext uri="{BB962C8B-B14F-4D97-AF65-F5344CB8AC3E}">
        <p14:creationId xmlns:p14="http://schemas.microsoft.com/office/powerpoint/2010/main" val="31508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FB4F2-746D-8463-3682-3C237456A70B}"/>
              </a:ext>
            </a:extLst>
          </p:cNvPr>
          <p:cNvSpPr>
            <a:spLocks noGrp="1"/>
          </p:cNvSpPr>
          <p:nvPr>
            <p:ph idx="1"/>
          </p:nvPr>
        </p:nvSpPr>
        <p:spPr>
          <a:xfrm>
            <a:off x="413026" y="1787124"/>
            <a:ext cx="11365947" cy="4251960"/>
          </a:xfrm>
        </p:spPr>
        <p:txBody>
          <a:bodyPr vert="horz" lIns="91440" tIns="45720" rIns="91440" bIns="45720" rtlCol="0" anchor="t">
            <a:normAutofit/>
          </a:bodyPr>
          <a:lstStyle/>
          <a:p>
            <a:pPr marL="0" indent="0">
              <a:buNone/>
            </a:pPr>
            <a:r>
              <a:rPr lang="en-US" sz="2200" dirty="0">
                <a:latin typeface="Cambria"/>
                <a:ea typeface="Cambria"/>
              </a:rPr>
              <a:t> </a:t>
            </a:r>
            <a:r>
              <a:rPr lang="en-US" sz="2400" dirty="0">
                <a:latin typeface="Times New Roman"/>
                <a:ea typeface="Cambria"/>
                <a:cs typeface="Times New Roman"/>
              </a:rPr>
              <a:t>On completion of this course, we are able to</a:t>
            </a:r>
          </a:p>
          <a:p>
            <a:pPr marL="457200" indent="-457200" algn="just">
              <a:buFont typeface="+mj-lt"/>
              <a:buAutoNum type="arabicPeriod"/>
            </a:pPr>
            <a:r>
              <a:rPr lang="en-US" sz="2400" dirty="0">
                <a:latin typeface="Times New Roman"/>
                <a:ea typeface="Cambria"/>
                <a:cs typeface="Times New Roman"/>
              </a:rPr>
              <a:t>Get exposed to literature available for research challenges in interdisciplinary fields.</a:t>
            </a:r>
          </a:p>
          <a:p>
            <a:pPr marL="457200" indent="-457200" algn="just">
              <a:buFont typeface="+mj-lt"/>
              <a:buAutoNum type="arabicPeriod"/>
            </a:pPr>
            <a:r>
              <a:rPr lang="en-US" sz="2400" dirty="0">
                <a:latin typeface="Times New Roman"/>
                <a:ea typeface="Cambria"/>
                <a:cs typeface="Times New Roman"/>
              </a:rPr>
              <a:t>Get an insight of real world problems, challenges and related engineering issues to broader societal context. </a:t>
            </a:r>
          </a:p>
          <a:p>
            <a:pPr marL="457200" indent="-457200" algn="just">
              <a:buFont typeface="+mj-lt"/>
              <a:buAutoNum type="arabicPeriod"/>
            </a:pPr>
            <a:r>
              <a:rPr lang="en-US" sz="2400" dirty="0">
                <a:latin typeface="Times New Roman"/>
                <a:ea typeface="Cambria"/>
                <a:cs typeface="Times New Roman"/>
              </a:rPr>
              <a:t>Implement their idea using modern tools &amp; new technologies </a:t>
            </a:r>
          </a:p>
          <a:p>
            <a:pPr marL="457200" indent="-457200" algn="just">
              <a:buFont typeface="+mj-lt"/>
              <a:buAutoNum type="arabicPeriod"/>
            </a:pPr>
            <a:r>
              <a:rPr lang="en-US" sz="2400" dirty="0">
                <a:latin typeface="Times New Roman"/>
                <a:ea typeface="Cambria"/>
                <a:cs typeface="Times New Roman"/>
              </a:rPr>
              <a:t>Demonstrate professionalism with ethics, individual  &amp; team management and effective communication skills to comprehend &amp; to write reports.</a:t>
            </a:r>
            <a:endParaRPr lang="en-IN" sz="2400" dirty="0">
              <a:latin typeface="Times New Roman"/>
              <a:ea typeface="Cambria"/>
              <a:cs typeface="Times New Roman"/>
            </a:endParaRPr>
          </a:p>
        </p:txBody>
      </p:sp>
      <p:sp>
        <p:nvSpPr>
          <p:cNvPr id="2" name="Slide Number Placeholder 1">
            <a:extLst>
              <a:ext uri="{FF2B5EF4-FFF2-40B4-BE49-F238E27FC236}">
                <a16:creationId xmlns:a16="http://schemas.microsoft.com/office/drawing/2014/main" id="{7305732A-90DA-C7A0-0494-6E8EEE8CE2A1}"/>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smtClean="0"/>
              <a:pPr>
                <a:spcAft>
                  <a:spcPts val="600"/>
                </a:spcAft>
              </a:pPr>
              <a:t>41</a:t>
            </a:fld>
            <a:endParaRPr lang="en-US"/>
          </a:p>
        </p:txBody>
      </p:sp>
      <p:sp>
        <p:nvSpPr>
          <p:cNvPr id="4" name="TextBox 3">
            <a:extLst>
              <a:ext uri="{FF2B5EF4-FFF2-40B4-BE49-F238E27FC236}">
                <a16:creationId xmlns:a16="http://schemas.microsoft.com/office/drawing/2014/main" id="{689ADF36-49C8-209A-CDDE-F61815770E9E}"/>
              </a:ext>
            </a:extLst>
          </p:cNvPr>
          <p:cNvSpPr txBox="1"/>
          <p:nvPr/>
        </p:nvSpPr>
        <p:spPr>
          <a:xfrm>
            <a:off x="363353" y="818916"/>
            <a:ext cx="767509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dirty="0">
                <a:solidFill>
                  <a:schemeClr val="accent1">
                    <a:lumMod val="50000"/>
                  </a:schemeClr>
                </a:solidFill>
                <a:latin typeface="Times New Roman" panose="02020603050405020304" pitchFamily="18" charset="0"/>
                <a:cs typeface="Times New Roman" panose="02020603050405020304" pitchFamily="18" charset="0"/>
              </a:rPr>
              <a:t>COURSE OUTCOMES</a:t>
            </a:r>
          </a:p>
        </p:txBody>
      </p:sp>
    </p:spTree>
    <p:extLst>
      <p:ext uri="{BB962C8B-B14F-4D97-AF65-F5344CB8AC3E}">
        <p14:creationId xmlns:p14="http://schemas.microsoft.com/office/powerpoint/2010/main" val="240759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BD229-8D6F-66CC-728C-D4956C6ED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971" y="2417762"/>
            <a:ext cx="7903028" cy="1819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685D7F72-FE3A-C050-908B-30DB216F86D8}"/>
              </a:ext>
            </a:extLst>
          </p:cNvPr>
          <p:cNvSpPr/>
          <p:nvPr/>
        </p:nvSpPr>
        <p:spPr>
          <a:xfrm>
            <a:off x="2170546" y="2484582"/>
            <a:ext cx="7370618" cy="1446550"/>
          </a:xfrm>
          <a:prstGeom prst="rect">
            <a:avLst/>
          </a:prstGeom>
          <a:noFill/>
        </p:spPr>
        <p:txBody>
          <a:bodyPr wrap="square" lIns="91440" tIns="45720" rIns="91440" bIns="45720">
            <a:spAutoFit/>
          </a:bodyPr>
          <a:lstStyle/>
          <a:p>
            <a:pPr algn="ctr"/>
            <a:r>
              <a:rPr lang="en-US" sz="8800" b="0" cap="none" spc="0">
                <a:ln w="0"/>
                <a:solidFill>
                  <a:schemeClr val="accent1">
                    <a:lumMod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57738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78AC7D-7B10-B2C7-E7D3-DA98826EF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509552">
            <a:off x="6838810" y="121580"/>
            <a:ext cx="4434114" cy="6132068"/>
          </a:xfrm>
          <a:prstGeom prst="rect">
            <a:avLst/>
          </a:prstGeom>
        </p:spPr>
      </p:pic>
      <p:sp>
        <p:nvSpPr>
          <p:cNvPr id="2" name="TextBox 1">
            <a:extLst>
              <a:ext uri="{FF2B5EF4-FFF2-40B4-BE49-F238E27FC236}">
                <a16:creationId xmlns:a16="http://schemas.microsoft.com/office/drawing/2014/main" id="{6ED67F2C-8B92-341B-E9EB-4D3D80F20AED}"/>
              </a:ext>
            </a:extLst>
          </p:cNvPr>
          <p:cNvSpPr txBox="1"/>
          <p:nvPr/>
        </p:nvSpPr>
        <p:spPr>
          <a:xfrm>
            <a:off x="856342" y="352697"/>
            <a:ext cx="2279791" cy="707886"/>
          </a:xfrm>
          <a:prstGeom prst="rect">
            <a:avLst/>
          </a:prstGeom>
          <a:noFill/>
        </p:spPr>
        <p:txBody>
          <a:bodyPr wrap="none" rtlCol="0">
            <a:spAutoFit/>
          </a:bodyPr>
          <a:lstStyle/>
          <a:p>
            <a:r>
              <a:rPr lang="en-US" sz="4000">
                <a:solidFill>
                  <a:schemeClr val="accent1">
                    <a:lumMod val="75000"/>
                  </a:schemeClr>
                </a:solidFill>
                <a:latin typeface="Times New Roman" panose="02020603050405020304" pitchFamily="18" charset="0"/>
                <a:cs typeface="Times New Roman" panose="02020603050405020304" pitchFamily="18" charset="0"/>
              </a:rPr>
              <a:t>Contents: </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1EE7C74-C120-D34F-63FF-7B03B28D08CC}"/>
              </a:ext>
            </a:extLst>
          </p:cNvPr>
          <p:cNvSpPr txBox="1"/>
          <p:nvPr/>
        </p:nvSpPr>
        <p:spPr>
          <a:xfrm>
            <a:off x="856342" y="1060583"/>
            <a:ext cx="6972664" cy="5632311"/>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Ø"/>
            </a:pPr>
            <a:r>
              <a:rPr lang="en-US" sz="2400">
                <a:latin typeface="Times New Roman"/>
                <a:cs typeface="Times New Roman"/>
              </a:rPr>
              <a:t>Introduction</a:t>
            </a:r>
          </a:p>
          <a:p>
            <a:pPr marL="342900" indent="-342900">
              <a:buFont typeface="Wingdings" panose="05000000000000000000" pitchFamily="2" charset="2"/>
              <a:buChar char="Ø"/>
            </a:pPr>
            <a:r>
              <a:rPr lang="en-US" sz="2400">
                <a:latin typeface="Times New Roman"/>
                <a:cs typeface="Times New Roman"/>
              </a:rPr>
              <a:t>Literature Survey</a:t>
            </a:r>
          </a:p>
          <a:p>
            <a:pPr marL="342900" indent="-342900">
              <a:buFont typeface="Wingdings" panose="05000000000000000000" pitchFamily="2" charset="2"/>
              <a:buChar char="Ø"/>
            </a:pPr>
            <a:r>
              <a:rPr lang="en-US" sz="2400">
                <a:latin typeface="Times New Roman"/>
                <a:cs typeface="Times New Roman"/>
              </a:rPr>
              <a:t>Problem Identification </a:t>
            </a:r>
          </a:p>
          <a:p>
            <a:pPr marL="342900" indent="-342900">
              <a:buFont typeface="Wingdings" panose="05000000000000000000" pitchFamily="2" charset="2"/>
              <a:buChar char="Ø"/>
            </a:pPr>
            <a:r>
              <a:rPr lang="en-US" sz="2400">
                <a:latin typeface="Times New Roman"/>
                <a:cs typeface="Times New Roman"/>
              </a:rPr>
              <a:t>Project Title</a:t>
            </a:r>
          </a:p>
          <a:p>
            <a:pPr marL="342900" indent="-342900">
              <a:buFont typeface="Wingdings" panose="05000000000000000000" pitchFamily="2" charset="2"/>
              <a:buChar char="Ø"/>
            </a:pPr>
            <a:r>
              <a:rPr lang="en-US" sz="2400">
                <a:latin typeface="Times New Roman"/>
                <a:cs typeface="Times New Roman"/>
              </a:rPr>
              <a:t>Objectives</a:t>
            </a:r>
          </a:p>
          <a:p>
            <a:pPr marL="342900" indent="-342900">
              <a:buFont typeface="Wingdings" panose="05000000000000000000" pitchFamily="2" charset="2"/>
              <a:buChar char="Ø"/>
            </a:pPr>
            <a:r>
              <a:rPr lang="en-US" sz="2400">
                <a:latin typeface="Times New Roman"/>
                <a:cs typeface="Times New Roman"/>
              </a:rPr>
              <a:t>Features</a:t>
            </a:r>
          </a:p>
          <a:p>
            <a:pPr marL="342900" indent="-342900">
              <a:buFont typeface="Wingdings" panose="05000000000000000000" pitchFamily="2" charset="2"/>
              <a:buChar char="Ø"/>
            </a:pPr>
            <a:r>
              <a:rPr lang="en-US" sz="2400">
                <a:latin typeface="Times New Roman"/>
                <a:cs typeface="Times New Roman"/>
              </a:rPr>
              <a:t>Methodology</a:t>
            </a:r>
          </a:p>
          <a:p>
            <a:pPr marL="342900" indent="-342900">
              <a:buFont typeface="Wingdings" panose="05000000000000000000" pitchFamily="2" charset="2"/>
              <a:buChar char="Ø"/>
            </a:pPr>
            <a:r>
              <a:rPr lang="en-US" sz="2400">
                <a:latin typeface="Times New Roman"/>
                <a:cs typeface="Times New Roman"/>
              </a:rPr>
              <a:t>Hardware Requirements</a:t>
            </a:r>
          </a:p>
          <a:p>
            <a:pPr marL="342900" indent="-342900">
              <a:buFont typeface="Wingdings" panose="05000000000000000000" pitchFamily="2" charset="2"/>
              <a:buChar char="Ø"/>
            </a:pPr>
            <a:r>
              <a:rPr lang="en-US" sz="2400">
                <a:latin typeface="Times New Roman"/>
                <a:cs typeface="Times New Roman"/>
              </a:rPr>
              <a:t>Software Requirements</a:t>
            </a:r>
          </a:p>
          <a:p>
            <a:pPr marL="342900" indent="-342900">
              <a:buFont typeface="Wingdings" panose="05000000000000000000" pitchFamily="2" charset="2"/>
              <a:buChar char="Ø"/>
            </a:pPr>
            <a:r>
              <a:rPr lang="en-US" sz="2400">
                <a:latin typeface="Times New Roman"/>
                <a:cs typeface="Times New Roman"/>
              </a:rPr>
              <a:t>Applications</a:t>
            </a:r>
          </a:p>
          <a:p>
            <a:pPr marL="342900" indent="-342900">
              <a:buFont typeface="Wingdings" panose="05000000000000000000" pitchFamily="2" charset="2"/>
              <a:buChar char="Ø"/>
            </a:pPr>
            <a:r>
              <a:rPr lang="en-US" sz="2400">
                <a:latin typeface="Times New Roman"/>
                <a:cs typeface="Times New Roman"/>
              </a:rPr>
              <a:t>Advantages and Limitations</a:t>
            </a:r>
          </a:p>
          <a:p>
            <a:pPr marL="342900" indent="-342900">
              <a:buFont typeface="Wingdings" panose="05000000000000000000" pitchFamily="2" charset="2"/>
              <a:buChar char="Ø"/>
            </a:pPr>
            <a:r>
              <a:rPr lang="en-US" sz="2400">
                <a:latin typeface="Times New Roman"/>
                <a:cs typeface="Times New Roman"/>
              </a:rPr>
              <a:t>Result</a:t>
            </a:r>
          </a:p>
          <a:p>
            <a:pPr marL="342900" indent="-342900">
              <a:buFont typeface="Wingdings" panose="05000000000000000000" pitchFamily="2" charset="2"/>
              <a:buChar char="Ø"/>
            </a:pPr>
            <a:r>
              <a:rPr lang="en-US" sz="2400">
                <a:latin typeface="Times New Roman"/>
                <a:cs typeface="Times New Roman"/>
              </a:rPr>
              <a:t>Technology comparison </a:t>
            </a:r>
          </a:p>
          <a:p>
            <a:pPr marL="342900" indent="-342900">
              <a:buFont typeface="Wingdings" panose="05000000000000000000" pitchFamily="2" charset="2"/>
              <a:buChar char="Ø"/>
            </a:pPr>
            <a:r>
              <a:rPr lang="en-US" sz="2400">
                <a:latin typeface="Times New Roman"/>
                <a:cs typeface="Times New Roman"/>
              </a:rPr>
              <a:t>Conclusion</a:t>
            </a:r>
          </a:p>
          <a:p>
            <a:pPr marL="342900" indent="-342900">
              <a:buFont typeface="Wingdings" panose="05000000000000000000" pitchFamily="2" charset="2"/>
              <a:buChar char="Ø"/>
            </a:pPr>
            <a:r>
              <a:rPr lang="en-US" sz="2400">
                <a:latin typeface="Times New Roman"/>
                <a:cs typeface="Times New Roman"/>
              </a:rPr>
              <a:t>Reference</a:t>
            </a:r>
          </a:p>
        </p:txBody>
      </p:sp>
    </p:spTree>
    <p:extLst>
      <p:ext uri="{BB962C8B-B14F-4D97-AF65-F5344CB8AC3E}">
        <p14:creationId xmlns:p14="http://schemas.microsoft.com/office/powerpoint/2010/main" val="118493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64270-8E73-B9AB-78E7-1CB7D1837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42" y="1388911"/>
            <a:ext cx="5150853" cy="3863140"/>
          </a:xfrm>
          <a:prstGeom prst="rect">
            <a:avLst/>
          </a:prstGeom>
        </p:spPr>
      </p:pic>
      <p:sp>
        <p:nvSpPr>
          <p:cNvPr id="3" name="TextBox 2">
            <a:extLst>
              <a:ext uri="{FF2B5EF4-FFF2-40B4-BE49-F238E27FC236}">
                <a16:creationId xmlns:a16="http://schemas.microsoft.com/office/drawing/2014/main" id="{6C342EC5-3631-289A-ADFF-88A42D9F0C2A}"/>
              </a:ext>
            </a:extLst>
          </p:cNvPr>
          <p:cNvSpPr txBox="1"/>
          <p:nvPr/>
        </p:nvSpPr>
        <p:spPr>
          <a:xfrm>
            <a:off x="955766" y="1536174"/>
            <a:ext cx="7890691" cy="4401205"/>
          </a:xfrm>
          <a:prstGeom prst="rect">
            <a:avLst/>
          </a:prstGeom>
          <a:noFill/>
        </p:spPr>
        <p:txBody>
          <a:bodyPr wrap="square" lIns="91440" tIns="45720" rIns="91440" bIns="45720" anchor="t">
            <a:spAutoFit/>
          </a:bodyPr>
          <a:lstStyle/>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Biometric payment is a Point-Of-Sale (POS) technology that uses biometric authentication based on physical characteristics to identify the user and authorize the deduction of funds from a wallet. </a:t>
            </a:r>
            <a:endParaRPr lang="en-US"/>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Fingerprint payment based on finger scanning, is the most common biometric payment method. Often, in which the finger scan takes place of the user to access the users wallet for payments. </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This technology offers a more secure and convenient alternative to traditional cash and IC card payment methods. Cash payment can be slow and inconvenient due to the tendering of change, while IC card payment is more efficient, lacks a robust authentication process making it vulnerable to fraud.</a:t>
            </a: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Fingerprint payment with its unique biometric authentication addresses both of these concerns providing a secure and hassle-free payment experience. </a:t>
            </a:r>
          </a:p>
        </p:txBody>
      </p:sp>
      <p:sp>
        <p:nvSpPr>
          <p:cNvPr id="6" name="TextBox 5">
            <a:extLst>
              <a:ext uri="{FF2B5EF4-FFF2-40B4-BE49-F238E27FC236}">
                <a16:creationId xmlns:a16="http://schemas.microsoft.com/office/drawing/2014/main" id="{0EC94E98-5394-BCEB-C994-FC9B85EA65B7}"/>
              </a:ext>
            </a:extLst>
          </p:cNvPr>
          <p:cNvSpPr txBox="1"/>
          <p:nvPr/>
        </p:nvSpPr>
        <p:spPr>
          <a:xfrm>
            <a:off x="799012" y="681025"/>
            <a:ext cx="2864887" cy="707886"/>
          </a:xfrm>
          <a:prstGeom prst="rect">
            <a:avLst/>
          </a:prstGeom>
          <a:noFill/>
        </p:spPr>
        <p:txBody>
          <a:bodyPr wrap="none" rtlCol="0">
            <a:spAutoFit/>
          </a:bodyPr>
          <a:lstStyle/>
          <a:p>
            <a:r>
              <a:rPr lang="en-IN" sz="4000">
                <a:solidFill>
                  <a:schemeClr val="accent1">
                    <a:lumMod val="7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4920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9657FC-A9AA-FE2F-8EA1-7521F87A775C}"/>
              </a:ext>
            </a:extLst>
          </p:cNvPr>
          <p:cNvGraphicFramePr>
            <a:graphicFrameLocks noGrp="1"/>
          </p:cNvGraphicFramePr>
          <p:nvPr>
            <p:extLst>
              <p:ext uri="{D42A27DB-BD31-4B8C-83A1-F6EECF244321}">
                <p14:modId xmlns:p14="http://schemas.microsoft.com/office/powerpoint/2010/main" val="3645614673"/>
              </p:ext>
            </p:extLst>
          </p:nvPr>
        </p:nvGraphicFramePr>
        <p:xfrm>
          <a:off x="0" y="1036320"/>
          <a:ext cx="12192000" cy="5821680"/>
        </p:xfrm>
        <a:graphic>
          <a:graphicData uri="http://schemas.openxmlformats.org/drawingml/2006/table">
            <a:tbl>
              <a:tblPr firstRow="1" bandRow="1">
                <a:tableStyleId>{616DA210-FB5B-4158-B5E0-FEB733F419BA}</a:tableStyleId>
              </a:tblPr>
              <a:tblGrid>
                <a:gridCol w="3048000">
                  <a:extLst>
                    <a:ext uri="{9D8B030D-6E8A-4147-A177-3AD203B41FA5}">
                      <a16:colId xmlns:a16="http://schemas.microsoft.com/office/drawing/2014/main" val="2016138708"/>
                    </a:ext>
                  </a:extLst>
                </a:gridCol>
                <a:gridCol w="2881086">
                  <a:extLst>
                    <a:ext uri="{9D8B030D-6E8A-4147-A177-3AD203B41FA5}">
                      <a16:colId xmlns:a16="http://schemas.microsoft.com/office/drawing/2014/main" val="3468310029"/>
                    </a:ext>
                  </a:extLst>
                </a:gridCol>
                <a:gridCol w="3577771">
                  <a:extLst>
                    <a:ext uri="{9D8B030D-6E8A-4147-A177-3AD203B41FA5}">
                      <a16:colId xmlns:a16="http://schemas.microsoft.com/office/drawing/2014/main" val="807162112"/>
                    </a:ext>
                  </a:extLst>
                </a:gridCol>
                <a:gridCol w="2685143">
                  <a:extLst>
                    <a:ext uri="{9D8B030D-6E8A-4147-A177-3AD203B41FA5}">
                      <a16:colId xmlns:a16="http://schemas.microsoft.com/office/drawing/2014/main" val="4207288231"/>
                    </a:ext>
                  </a:extLst>
                </a:gridCol>
              </a:tblGrid>
              <a:tr h="689672">
                <a:tc>
                  <a:txBody>
                    <a:bodyPr/>
                    <a:lstStyle/>
                    <a:p>
                      <a:r>
                        <a:rPr lang="en-US" sz="2000"/>
                        <a:t>Paper Authors</a:t>
                      </a:r>
                      <a:endParaRPr lang="en-IN" sz="2000"/>
                    </a:p>
                  </a:txBody>
                  <a:tcPr/>
                </a:tc>
                <a:tc>
                  <a:txBody>
                    <a:bodyPr/>
                    <a:lstStyle/>
                    <a:p>
                      <a:r>
                        <a:rPr lang="en-US" sz="2000"/>
                        <a:t>Paper title</a:t>
                      </a:r>
                      <a:endParaRPr lang="en-IN" sz="2000"/>
                    </a:p>
                  </a:txBody>
                  <a:tcPr/>
                </a:tc>
                <a:tc>
                  <a:txBody>
                    <a:bodyPr/>
                    <a:lstStyle/>
                    <a:p>
                      <a:r>
                        <a:rPr lang="en-US" sz="2000"/>
                        <a:t>Technology Used</a:t>
                      </a:r>
                      <a:endParaRPr lang="en-IN" sz="2000"/>
                    </a:p>
                  </a:txBody>
                  <a:tcPr/>
                </a:tc>
                <a:tc>
                  <a:txBody>
                    <a:bodyPr/>
                    <a:lstStyle/>
                    <a:p>
                      <a:r>
                        <a:rPr lang="en-US" sz="2000"/>
                        <a:t>Concept Implemented in our project</a:t>
                      </a:r>
                      <a:endParaRPr lang="en-IN" sz="2000"/>
                    </a:p>
                  </a:txBody>
                  <a:tcPr/>
                </a:tc>
                <a:extLst>
                  <a:ext uri="{0D108BD9-81ED-4DB2-BD59-A6C34878D82A}">
                    <a16:rowId xmlns:a16="http://schemas.microsoft.com/office/drawing/2014/main" val="3021326965"/>
                  </a:ext>
                </a:extLst>
              </a:tr>
              <a:tr h="1169445">
                <a:tc>
                  <a:txBody>
                    <a:bodyPr/>
                    <a:lstStyle/>
                    <a:p>
                      <a:r>
                        <a:rPr lang="en-IN"/>
                        <a:t>Dr.ChitraKiran.N, Suchira Suresh, AkarshS.M,</a:t>
                      </a:r>
                    </a:p>
                    <a:p>
                      <a:r>
                        <a:rPr lang="en-IN"/>
                        <a:t>BhuvanTeja, Krishna.B </a:t>
                      </a:r>
                    </a:p>
                    <a:p>
                      <a:r>
                        <a:rPr lang="en-IN"/>
                        <a:t>Jerrin Yomas</a:t>
                      </a:r>
                    </a:p>
                  </a:txBody>
                  <a:tcPr/>
                </a:tc>
                <a:tc>
                  <a:txBody>
                    <a:bodyPr/>
                    <a:lstStyle/>
                    <a:p>
                      <a:r>
                        <a:rPr lang="en-US"/>
                        <a:t>A Biometric based Payment System by using </a:t>
                      </a:r>
                    </a:p>
                    <a:p>
                      <a:r>
                        <a:rPr lang="en-US"/>
                        <a:t>Payee and Payer Module</a:t>
                      </a:r>
                      <a:endParaRPr lang="en-IN"/>
                    </a:p>
                  </a:txBody>
                  <a:tcPr/>
                </a:tc>
                <a:tc>
                  <a:txBody>
                    <a:bodyPr/>
                    <a:lstStyle/>
                    <a:p>
                      <a:r>
                        <a:rPr lang="en-IN"/>
                        <a:t>Payer and Payee module using ARM Cortex m3.</a:t>
                      </a:r>
                    </a:p>
                  </a:txBody>
                  <a:tcPr/>
                </a:tc>
                <a:tc>
                  <a:txBody>
                    <a:bodyPr/>
                    <a:lstStyle/>
                    <a:p>
                      <a:r>
                        <a:rPr lang="en-IN"/>
                        <a:t>Payee module</a:t>
                      </a:r>
                    </a:p>
                  </a:txBody>
                  <a:tcPr/>
                </a:tc>
                <a:extLst>
                  <a:ext uri="{0D108BD9-81ED-4DB2-BD59-A6C34878D82A}">
                    <a16:rowId xmlns:a16="http://schemas.microsoft.com/office/drawing/2014/main" val="639727789"/>
                  </a:ext>
                </a:extLst>
              </a:tr>
              <a:tr h="629701">
                <a:tc>
                  <a:txBody>
                    <a:bodyPr/>
                    <a:lstStyle/>
                    <a:p>
                      <a:r>
                        <a:rPr lang="en-US"/>
                        <a:t>Bin RONG and Chang-</a:t>
                      </a:r>
                      <a:r>
                        <a:rPr lang="en-US" err="1"/>
                        <a:t>hua</a:t>
                      </a:r>
                      <a:r>
                        <a:rPr lang="en-US"/>
                        <a:t> LIU</a:t>
                      </a:r>
                      <a:endParaRPr lang="en-IN"/>
                    </a:p>
                  </a:txBody>
                  <a:tcPr/>
                </a:tc>
                <a:tc>
                  <a:txBody>
                    <a:bodyPr/>
                    <a:lstStyle/>
                    <a:p>
                      <a:r>
                        <a:rPr lang="en-US"/>
                        <a:t>A Fingerprint Payment System Based on FPGA</a:t>
                      </a:r>
                      <a:endParaRPr lang="en-IN"/>
                    </a:p>
                  </a:txBody>
                  <a:tcPr/>
                </a:tc>
                <a:tc>
                  <a:txBody>
                    <a:bodyPr/>
                    <a:lstStyle/>
                    <a:p>
                      <a:r>
                        <a:rPr lang="en-US"/>
                        <a:t>FPGA as control center module.</a:t>
                      </a:r>
                      <a:endParaRPr lang="en-IN"/>
                    </a:p>
                  </a:txBody>
                  <a:tcPr/>
                </a:tc>
                <a:tc>
                  <a:txBody>
                    <a:bodyPr/>
                    <a:lstStyle/>
                    <a:p>
                      <a:r>
                        <a:rPr lang="en-US"/>
                        <a:t>Fingerprint enrolment.</a:t>
                      </a:r>
                      <a:endParaRPr lang="en-IN"/>
                    </a:p>
                  </a:txBody>
                  <a:tcPr/>
                </a:tc>
                <a:extLst>
                  <a:ext uri="{0D108BD9-81ED-4DB2-BD59-A6C34878D82A}">
                    <a16:rowId xmlns:a16="http://schemas.microsoft.com/office/drawing/2014/main" val="162727087"/>
                  </a:ext>
                </a:extLst>
              </a:tr>
              <a:tr h="899573">
                <a:tc>
                  <a:txBody>
                    <a:bodyPr/>
                    <a:lstStyle/>
                    <a:p>
                      <a:r>
                        <a:rPr lang="en-US"/>
                        <a:t>Dileep  Kumar and Yeonseung  Ryu </a:t>
                      </a:r>
                      <a:endParaRPr lang="en-IN"/>
                    </a:p>
                  </a:txBody>
                  <a:tcPr/>
                </a:tc>
                <a:tc>
                  <a:txBody>
                    <a:bodyPr/>
                    <a:lstStyle/>
                    <a:p>
                      <a:r>
                        <a:rPr lang="en-US"/>
                        <a:t>A Brief Introduction  of Biometrics and fingerprint payment technology </a:t>
                      </a:r>
                      <a:endParaRPr lang="en-IN"/>
                    </a:p>
                  </a:txBody>
                  <a:tcPr/>
                </a:tc>
                <a:tc>
                  <a:txBody>
                    <a:bodyPr/>
                    <a:lstStyle/>
                    <a:p>
                      <a:r>
                        <a:rPr lang="en-US"/>
                        <a:t>POS using microcontroller and fingerprint sensor.</a:t>
                      </a:r>
                      <a:endParaRPr lang="en-IN"/>
                    </a:p>
                  </a:txBody>
                  <a:tcPr/>
                </a:tc>
                <a:tc>
                  <a:txBody>
                    <a:bodyPr/>
                    <a:lstStyle/>
                    <a:p>
                      <a:r>
                        <a:rPr lang="en-US"/>
                        <a:t>Wallet based payments</a:t>
                      </a:r>
                      <a:endParaRPr lang="en-IN"/>
                    </a:p>
                  </a:txBody>
                  <a:tcPr/>
                </a:tc>
                <a:extLst>
                  <a:ext uri="{0D108BD9-81ED-4DB2-BD59-A6C34878D82A}">
                    <a16:rowId xmlns:a16="http://schemas.microsoft.com/office/drawing/2014/main" val="1904454699"/>
                  </a:ext>
                </a:extLst>
              </a:tr>
              <a:tr h="899573">
                <a:tc>
                  <a:txBody>
                    <a:bodyPr/>
                    <a:lstStyle/>
                    <a:p>
                      <a:r>
                        <a:rPr lang="en-IN"/>
                        <a:t>R.Logeshwari, M.Saikoteswara, M.V.Sudeerkumar and J.S.R.K Suryateja</a:t>
                      </a:r>
                    </a:p>
                  </a:txBody>
                  <a:tcPr/>
                </a:tc>
                <a:tc>
                  <a:txBody>
                    <a:bodyPr/>
                    <a:lstStyle/>
                    <a:p>
                      <a:r>
                        <a:rPr lang="en-US" sz="1800"/>
                        <a:t>Fingerprint </a:t>
                      </a:r>
                    </a:p>
                    <a:p>
                      <a:r>
                        <a:rPr lang="en-US" sz="1800"/>
                        <a:t>Based online payment system</a:t>
                      </a:r>
                    </a:p>
                  </a:txBody>
                  <a:tcPr/>
                </a:tc>
                <a:tc>
                  <a:txBody>
                    <a:bodyPr/>
                    <a:lstStyle/>
                    <a:p>
                      <a:r>
                        <a:rPr lang="en-US"/>
                        <a:t>By integrating fingerprint biometrics from UIDAI.</a:t>
                      </a:r>
                      <a:endParaRPr lang="en-IN"/>
                    </a:p>
                  </a:txBody>
                  <a:tcPr/>
                </a:tc>
                <a:tc>
                  <a:txBody>
                    <a:bodyPr/>
                    <a:lstStyle/>
                    <a:p>
                      <a:r>
                        <a:rPr lang="en-US"/>
                        <a:t>Storage of data in server</a:t>
                      </a:r>
                      <a:endParaRPr lang="en-IN"/>
                    </a:p>
                  </a:txBody>
                  <a:tcPr/>
                </a:tc>
                <a:extLst>
                  <a:ext uri="{0D108BD9-81ED-4DB2-BD59-A6C34878D82A}">
                    <a16:rowId xmlns:a16="http://schemas.microsoft.com/office/drawing/2014/main" val="2555762193"/>
                  </a:ext>
                </a:extLst>
              </a:tr>
              <a:tr h="1439316">
                <a:tc>
                  <a:txBody>
                    <a:bodyPr/>
                    <a:lstStyle/>
                    <a:p>
                      <a:r>
                        <a:rPr lang="en-IN"/>
                        <a:t>Yan Sui , </a:t>
                      </a:r>
                      <a:r>
                        <a:rPr lang="en-IN" err="1"/>
                        <a:t>Xukai</a:t>
                      </a:r>
                      <a:r>
                        <a:rPr lang="en-IN"/>
                        <a:t> Zou and </a:t>
                      </a:r>
                      <a:r>
                        <a:rPr lang="en-IN" err="1"/>
                        <a:t>Yinozi</a:t>
                      </a:r>
                      <a:r>
                        <a:rPr lang="en-IN"/>
                        <a:t> Du</a:t>
                      </a:r>
                    </a:p>
                  </a:txBody>
                  <a:tcPr/>
                </a:tc>
                <a:tc>
                  <a:txBody>
                    <a:bodyPr/>
                    <a:lstStyle/>
                    <a:p>
                      <a:r>
                        <a:rPr lang="en-US" sz="1800"/>
                        <a:t>Biometrics-Based Authentication:  A  New Approach</a:t>
                      </a:r>
                    </a:p>
                  </a:txBody>
                  <a:tcPr/>
                </a:tc>
                <a:tc>
                  <a:txBody>
                    <a:bodyPr/>
                    <a:lstStyle/>
                    <a:p>
                      <a:r>
                        <a:rPr lang="en-US"/>
                        <a:t>Stores difference between the user and the Reference Subject for authentication without revealing a user's original biometric information.</a:t>
                      </a:r>
                      <a:endParaRPr lang="en-IN"/>
                    </a:p>
                  </a:txBody>
                  <a:tcPr/>
                </a:tc>
                <a:tc>
                  <a:txBody>
                    <a:bodyPr/>
                    <a:lstStyle/>
                    <a:p>
                      <a:r>
                        <a:rPr lang="en-US"/>
                        <a:t>Encryption (Hash) of the user data.</a:t>
                      </a:r>
                      <a:endParaRPr lang="en-IN"/>
                    </a:p>
                  </a:txBody>
                  <a:tcPr/>
                </a:tc>
                <a:extLst>
                  <a:ext uri="{0D108BD9-81ED-4DB2-BD59-A6C34878D82A}">
                    <a16:rowId xmlns:a16="http://schemas.microsoft.com/office/drawing/2014/main" val="87434640"/>
                  </a:ext>
                </a:extLst>
              </a:tr>
            </a:tbl>
          </a:graphicData>
        </a:graphic>
      </p:graphicFrame>
      <p:sp>
        <p:nvSpPr>
          <p:cNvPr id="3" name="TextBox 2">
            <a:extLst>
              <a:ext uri="{FF2B5EF4-FFF2-40B4-BE49-F238E27FC236}">
                <a16:creationId xmlns:a16="http://schemas.microsoft.com/office/drawing/2014/main" id="{A0E4D25D-A7B9-084E-BC76-F9072509E21E}"/>
              </a:ext>
            </a:extLst>
          </p:cNvPr>
          <p:cNvSpPr txBox="1"/>
          <p:nvPr/>
        </p:nvSpPr>
        <p:spPr>
          <a:xfrm>
            <a:off x="0" y="181429"/>
            <a:ext cx="6056466" cy="707886"/>
          </a:xfrm>
          <a:prstGeom prst="rect">
            <a:avLst/>
          </a:prstGeom>
          <a:noFill/>
        </p:spPr>
        <p:txBody>
          <a:bodyPr wrap="none" lIns="91440" tIns="45720" rIns="91440" bIns="45720" rtlCol="0" anchor="t">
            <a:spAutoFit/>
          </a:bodyPr>
          <a:lstStyle/>
          <a:p>
            <a:r>
              <a:rPr lang="en-IN" sz="4000">
                <a:solidFill>
                  <a:schemeClr val="accent1">
                    <a:lumMod val="75000"/>
                  </a:schemeClr>
                </a:solidFill>
                <a:latin typeface="Times New Roman"/>
                <a:cs typeface="Times New Roman"/>
              </a:rPr>
              <a:t>Literature survey summary:</a:t>
            </a:r>
          </a:p>
        </p:txBody>
      </p:sp>
    </p:spTree>
    <p:extLst>
      <p:ext uri="{BB962C8B-B14F-4D97-AF65-F5344CB8AC3E}">
        <p14:creationId xmlns:p14="http://schemas.microsoft.com/office/powerpoint/2010/main" val="209470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DBA4CF-077B-7780-46F1-404560265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572" y="925480"/>
            <a:ext cx="6676049" cy="5007037"/>
          </a:xfrm>
          <a:prstGeom prst="rect">
            <a:avLst/>
          </a:prstGeom>
        </p:spPr>
      </p:pic>
      <p:sp>
        <p:nvSpPr>
          <p:cNvPr id="3" name="TextBox 2">
            <a:extLst>
              <a:ext uri="{FF2B5EF4-FFF2-40B4-BE49-F238E27FC236}">
                <a16:creationId xmlns:a16="http://schemas.microsoft.com/office/drawing/2014/main" id="{43E5F91B-8C42-6D0C-A961-B80794AE3869}"/>
              </a:ext>
            </a:extLst>
          </p:cNvPr>
          <p:cNvSpPr txBox="1"/>
          <p:nvPr/>
        </p:nvSpPr>
        <p:spPr>
          <a:xfrm>
            <a:off x="586195" y="370506"/>
            <a:ext cx="6097088" cy="707886"/>
          </a:xfrm>
          <a:prstGeom prst="rect">
            <a:avLst/>
          </a:prstGeom>
          <a:noFill/>
        </p:spPr>
        <p:txBody>
          <a:bodyPr wrap="square">
            <a:spAutoFit/>
          </a:bodyPr>
          <a:lstStyle/>
          <a:p>
            <a:r>
              <a:rPr lang="en-IN" sz="4000">
                <a:solidFill>
                  <a:schemeClr val="accent1">
                    <a:lumMod val="75000"/>
                  </a:schemeClr>
                </a:solidFill>
                <a:latin typeface="Times New Roman"/>
                <a:cs typeface="Times New Roman"/>
              </a:rPr>
              <a:t>Problem identification:</a:t>
            </a:r>
          </a:p>
        </p:txBody>
      </p:sp>
      <p:sp>
        <p:nvSpPr>
          <p:cNvPr id="5" name="TextBox 4">
            <a:extLst>
              <a:ext uri="{FF2B5EF4-FFF2-40B4-BE49-F238E27FC236}">
                <a16:creationId xmlns:a16="http://schemas.microsoft.com/office/drawing/2014/main" id="{7251492E-5EAD-74D6-2BB6-324C6C1B7401}"/>
              </a:ext>
            </a:extLst>
          </p:cNvPr>
          <p:cNvSpPr txBox="1"/>
          <p:nvPr/>
        </p:nvSpPr>
        <p:spPr>
          <a:xfrm>
            <a:off x="499109" y="1351507"/>
            <a:ext cx="6758034" cy="4154984"/>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Traditional payment systems are vulnerable to security breaches, as cards can be cloned, PINs can be stolen, and sensitive payment information can be compromised.</a:t>
            </a:r>
            <a:endParaRPr lang="en-US"/>
          </a:p>
          <a:p>
            <a:pPr marL="285750" indent="-285750" algn="just">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Remembering multiple passwords and PINs for different cards and accounts can be inconvenient and can lead to declined transactions when forgotten.</a:t>
            </a:r>
          </a:p>
          <a:p>
            <a:pPr marL="285750" indent="-285750" algn="just">
              <a:buFont typeface="Arial" panose="020B0604020202020204" pitchFamily="34" charset="0"/>
              <a:buChar char="•"/>
            </a:pPr>
            <a:r>
              <a:rPr lang="en-IN" sz="2400">
                <a:latin typeface="Times New Roman" panose="02020603050405020304" pitchFamily="18" charset="0"/>
                <a:cs typeface="Times New Roman" panose="02020603050405020304" pitchFamily="18" charset="0"/>
              </a:rPr>
              <a:t>Physical cards can be lost or stolen, creating hassle and potential financial losses if they fall into the wrong hands.</a:t>
            </a:r>
          </a:p>
        </p:txBody>
      </p:sp>
    </p:spTree>
    <p:extLst>
      <p:ext uri="{BB962C8B-B14F-4D97-AF65-F5344CB8AC3E}">
        <p14:creationId xmlns:p14="http://schemas.microsoft.com/office/powerpoint/2010/main" val="397712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D3C649-EF9A-00DE-DFCF-21048490B37E}"/>
              </a:ext>
            </a:extLst>
          </p:cNvPr>
          <p:cNvSpPr txBox="1"/>
          <p:nvPr/>
        </p:nvSpPr>
        <p:spPr>
          <a:xfrm>
            <a:off x="618577" y="776906"/>
            <a:ext cx="6097088" cy="707886"/>
          </a:xfrm>
          <a:prstGeom prst="rect">
            <a:avLst/>
          </a:prstGeom>
          <a:noFill/>
        </p:spPr>
        <p:txBody>
          <a:bodyPr wrap="square">
            <a:spAutoFit/>
          </a:bodyPr>
          <a:lstStyle/>
          <a:p>
            <a:r>
              <a:rPr lang="en-IN" sz="4000">
                <a:solidFill>
                  <a:schemeClr val="accent1">
                    <a:lumMod val="75000"/>
                  </a:schemeClr>
                </a:solidFill>
                <a:latin typeface="Times New Roman"/>
                <a:cs typeface="Times New Roman"/>
              </a:rPr>
              <a:t>Project title:</a:t>
            </a:r>
          </a:p>
        </p:txBody>
      </p:sp>
      <p:sp>
        <p:nvSpPr>
          <p:cNvPr id="3" name="Subtitle 2">
            <a:extLst>
              <a:ext uri="{FF2B5EF4-FFF2-40B4-BE49-F238E27FC236}">
                <a16:creationId xmlns:a16="http://schemas.microsoft.com/office/drawing/2014/main" id="{DDE4181E-D101-E259-97DF-2B7AE3830794}"/>
              </a:ext>
            </a:extLst>
          </p:cNvPr>
          <p:cNvSpPr txBox="1">
            <a:spLocks/>
          </p:cNvSpPr>
          <p:nvPr/>
        </p:nvSpPr>
        <p:spPr>
          <a:xfrm>
            <a:off x="618577" y="2804813"/>
            <a:ext cx="10954148" cy="81016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a:solidFill>
                  <a:schemeClr val="tx1">
                    <a:lumMod val="95000"/>
                    <a:lumOff val="5000"/>
                  </a:schemeClr>
                </a:solidFill>
                <a:latin typeface="Times New Roman" panose="02020603050405020304" pitchFamily="18" charset="0"/>
                <a:ea typeface="Cambria Math" panose="02040503050406030204" pitchFamily="18" charset="0"/>
                <a:cs typeface="Times New Roman" panose="02020603050405020304" pitchFamily="18" charset="0"/>
              </a:rPr>
              <a:t>Biometric Based Payment System</a:t>
            </a:r>
            <a:endParaRPr lang="en-IN" sz="5400">
              <a:solidFill>
                <a:schemeClr val="tx1">
                  <a:lumMod val="95000"/>
                  <a:lumOff val="5000"/>
                </a:schemeClr>
              </a:solidFill>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23810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Phase2_MPA4</Template>
  <TotalTime>46</TotalTime>
  <Words>2910</Words>
  <Application>Microsoft Office PowerPoint</Application>
  <PresentationFormat>Widescreen</PresentationFormat>
  <Paragraphs>394</Paragraphs>
  <Slides>42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Calibri Light</vt:lpstr>
      <vt:lpstr>Cambria</vt:lpstr>
      <vt:lpstr>Cambria Math</vt:lpstr>
      <vt:lpstr>Footlight MT Light</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 P</dc:creator>
  <cp:lastModifiedBy>Shreyas P</cp:lastModifiedBy>
  <cp:revision>7</cp:revision>
  <dcterms:created xsi:type="dcterms:W3CDTF">2024-04-26T20:50:27Z</dcterms:created>
  <dcterms:modified xsi:type="dcterms:W3CDTF">2024-06-30T17:35:49Z</dcterms:modified>
</cp:coreProperties>
</file>